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slides/slide9.xml" ContentType="application/vnd.openxmlformats-officedocument.presentationml.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slides/slide12.xml" ContentType="application/vnd.openxmlformats-officedocument.presentationml.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slides/slide13.xml" ContentType="application/vnd.openxmlformats-officedocument.presentationml.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slides/slide14.xml" ContentType="application/vnd.openxmlformats-officedocument.presentationml.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slides/slide17.xml" ContentType="application/vnd.openxmlformats-officedocument.presentationml.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slides/slide18.xml" ContentType="application/vnd.openxmlformats-officedocument.presentationml.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slides/slide19.xml" ContentType="application/vnd.openxmlformats-officedocument.presentationml.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slides/slide20.xml" ContentType="application/vnd.openxmlformats-officedocument.presentationml.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howSpecialPlsOnTitleSld="0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type="screen16x9" cy="6858000" cx="12192000"/>
  <p:notesSz cx="6858000" cy="9144000"/>
  <p:defaultTextStyle>
    <a:defPPr>
      <a:defRPr lang="en-US"/>
    </a:defPPr>
    <a:lvl1pPr algn="l" defTabSz="4572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>
    <p:present/>
    <p:sldAll/>
    <p:penClr>
      <a:prstClr val="red"/>
    </p:penClr>
  </p:showPr>
  <p:clrMru>
    <a:srgbClr val="005B84"/>
    <a:srgbClr val="5FCBE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888" y="90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tableStyles" Target="tableStyles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/Relationships>
</file>

<file path=ppt/charts/_rels/chart1.xml.rels><?xml version="1.0" encoding="UTF-8" standalone="yes"?>
<Relationships xmlns="http://schemas.openxmlformats.org/package/2006/relationships"><Relationship Id="rId1" Type="http://schemas.openxmlformats.org/officeDocument/2006/relationships/package" Target="../embeddings/Microsoft_Office_Excel_2007_Workbook1.xlsx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10.xml.rels><?xml version="1.0" encoding="UTF-8" standalone="yes"?>
<Relationships xmlns="http://schemas.openxmlformats.org/package/2006/relationships"><Relationship Id="rId1" Type="http://schemas.openxmlformats.org/officeDocument/2006/relationships/package" Target="../embeddings/Microsoft_Office_Excel_2007_Workbook10.xlsx"/><Relationship Id="rId2" Type="http://schemas.microsoft.com/office/2011/relationships/chartStyle" Target="style10.xml"/><Relationship Id="rId3" Type="http://schemas.microsoft.com/office/2011/relationships/chartColorStyle" Target="colors10.xml"/></Relationships>
</file>

<file path=ppt/charts/_rels/chart11.xml.rels><?xml version="1.0" encoding="UTF-8" standalone="yes"?>
<Relationships xmlns="http://schemas.openxmlformats.org/package/2006/relationships"><Relationship Id="rId1" Type="http://schemas.openxmlformats.org/officeDocument/2006/relationships/package" Target="../embeddings/Microsoft_Office_Excel_2007_Workbook11.xlsx"/><Relationship Id="rId2" Type="http://schemas.microsoft.com/office/2011/relationships/chartStyle" Target="style11.xml"/><Relationship Id="rId3" Type="http://schemas.microsoft.com/office/2011/relationships/chartColorStyle" Target="colors11.xml"/></Relationships>
</file>

<file path=ppt/charts/_rels/chart12.xml.rels><?xml version="1.0" encoding="UTF-8" standalone="yes"?>
<Relationships xmlns="http://schemas.openxmlformats.org/package/2006/relationships"><Relationship Id="rId1" Type="http://schemas.openxmlformats.org/officeDocument/2006/relationships/package" Target="../embeddings/Microsoft_Office_Excel_2007_Workbook12.xlsx"/><Relationship Id="rId2" Type="http://schemas.microsoft.com/office/2011/relationships/chartStyle" Target="style12.xml"/><Relationship Id="rId3" Type="http://schemas.microsoft.com/office/2011/relationships/chartColorStyle" Target="colors12.xml"/></Relationships>
</file>

<file path=ppt/charts/_rels/chart2.xml.rels><?xml version="1.0" encoding="UTF-8" standalone="yes"?>
<Relationships xmlns="http://schemas.openxmlformats.org/package/2006/relationships"><Relationship Id="rId1" Type="http://schemas.openxmlformats.org/officeDocument/2006/relationships/package" Target="../embeddings/Microsoft_Office_Excel_2007_Workbook2.xlsx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_rels/chart3.xml.rels><?xml version="1.0" encoding="UTF-8" standalone="yes"?>
<Relationships xmlns="http://schemas.openxmlformats.org/package/2006/relationships"><Relationship Id="rId1" Type="http://schemas.openxmlformats.org/officeDocument/2006/relationships/package" Target="../embeddings/Microsoft_Office_Excel_2007_Workbook3.xlsx"/><Relationship Id="rId2" Type="http://schemas.microsoft.com/office/2011/relationships/chartStyle" Target="style3.xml"/><Relationship Id="rId3" Type="http://schemas.microsoft.com/office/2011/relationships/chartColorStyle" Target="colors3.xml"/></Relationships>
</file>

<file path=ppt/charts/_rels/chart4.xml.rels><?xml version="1.0" encoding="UTF-8" standalone="yes"?>
<Relationships xmlns="http://schemas.openxmlformats.org/package/2006/relationships"><Relationship Id="rId1" Type="http://schemas.openxmlformats.org/officeDocument/2006/relationships/package" Target="../embeddings/Microsoft_Office_Excel_2007_Workbook4.xlsx"/><Relationship Id="rId2" Type="http://schemas.microsoft.com/office/2011/relationships/chartStyle" Target="style4.xml"/><Relationship Id="rId3" Type="http://schemas.microsoft.com/office/2011/relationships/chartColorStyle" Target="colors4.xml"/></Relationships>
</file>

<file path=ppt/charts/_rels/chart5.xml.rels><?xml version="1.0" encoding="UTF-8" standalone="yes"?>
<Relationships xmlns="http://schemas.openxmlformats.org/package/2006/relationships"><Relationship Id="rId1" Type="http://schemas.openxmlformats.org/officeDocument/2006/relationships/package" Target="../embeddings/Microsoft_Office_Excel_2007_Workbook5.xlsx"/><Relationship Id="rId2" Type="http://schemas.microsoft.com/office/2011/relationships/chartStyle" Target="style5.xml"/><Relationship Id="rId3" Type="http://schemas.microsoft.com/office/2011/relationships/chartColorStyle" Target="colors5.xml"/></Relationships>
</file>

<file path=ppt/charts/_rels/chart6.xml.rels><?xml version="1.0" encoding="UTF-8" standalone="yes"?>
<Relationships xmlns="http://schemas.openxmlformats.org/package/2006/relationships"><Relationship Id="rId1" Type="http://schemas.openxmlformats.org/officeDocument/2006/relationships/package" Target="../embeddings/Microsoft_Office_Excel_2007_Workbook6.xlsx"/><Relationship Id="rId2" Type="http://schemas.microsoft.com/office/2011/relationships/chartStyle" Target="style6.xml"/><Relationship Id="rId3" Type="http://schemas.microsoft.com/office/2011/relationships/chartColorStyle" Target="colors6.xml"/></Relationships>
</file>

<file path=ppt/charts/_rels/chart7.xml.rels><?xml version="1.0" encoding="UTF-8" standalone="yes"?>
<Relationships xmlns="http://schemas.openxmlformats.org/package/2006/relationships"><Relationship Id="rId1" Type="http://schemas.openxmlformats.org/officeDocument/2006/relationships/package" Target="../embeddings/Microsoft_Office_Excel_2007_Workbook7.xlsx"/><Relationship Id="rId2" Type="http://schemas.microsoft.com/office/2011/relationships/chartStyle" Target="style7.xml"/><Relationship Id="rId3" Type="http://schemas.microsoft.com/office/2011/relationships/chartColorStyle" Target="colors7.xml"/></Relationships>
</file>

<file path=ppt/charts/_rels/chart8.xml.rels><?xml version="1.0" encoding="UTF-8" standalone="yes"?>
<Relationships xmlns="http://schemas.openxmlformats.org/package/2006/relationships"><Relationship Id="rId1" Type="http://schemas.openxmlformats.org/officeDocument/2006/relationships/package" Target="../embeddings/Microsoft_Office_Excel_2007_Workbook8.xlsx"/><Relationship Id="rId2" Type="http://schemas.microsoft.com/office/2011/relationships/chartStyle" Target="style8.xml"/><Relationship Id="rId3" Type="http://schemas.microsoft.com/office/2011/relationships/chartColorStyle" Target="colors8.xml"/></Relationships>
</file>

<file path=ppt/charts/_rels/chart9.xml.rels><?xml version="1.0" encoding="UTF-8" standalone="yes"?>
<Relationships xmlns="http://schemas.openxmlformats.org/package/2006/relationships"><Relationship Id="rId1" Type="http://schemas.openxmlformats.org/officeDocument/2006/relationships/package" Target="../embeddings/Microsoft_Office_Excel_2007_Workbook9.xlsx"/><Relationship Id="rId2" Type="http://schemas.microsoft.com/office/2011/relationships/chartStyle" Target="style9.xml"/><Relationship Id="rId3" Type="http://schemas.microsoft.com/office/2011/relationships/chartColorStyle" Target="colors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US" sz="240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Gender</c:v>
                </c:pt>
              </c:strCache>
            </c:strRef>
          </c:tx>
          <c:spPr>
            <a:scene3d>
              <a:camera prst="orthographicFront"/>
              <a:lightRig dir="t" rig="threePt"/>
            </a:scene3d>
            <a:sp3d contourW="9525"/>
          </c:spPr>
          <c:explosion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dir="t" rig="threePt"/>
              </a:scene3d>
              <a:sp3d contourW="9525"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dir="t" rig="threePt"/>
              </a:scene3d>
              <a:sp3d contourW="9525"/>
            </c:spPr>
          </c:dPt>
          <c:dLbls>
            <c:dLbl>
              <c:idx val="0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en-US" sz="2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en-US" sz="2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20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79.0</c:v>
                </c:pt>
                <c:pt idx="1">
                  <c:v>113.0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 sz="2000"/>
      </a:pPr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US" sz="24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sz="2400"/>
              <a:t>Compliance to hand hygiene</a:t>
            </a:r>
            <a:endParaRPr sz="240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No. of participants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Sheet1!$A$2:$A$6</c:f>
              <c:strCache>
                <c:ptCount val="5"/>
                <c:pt idx="0">
                  <c:v>Before patient contact</c:v>
                </c:pt>
                <c:pt idx="1">
                  <c:v>Before a procedure</c:v>
                </c:pt>
                <c:pt idx="2">
                  <c:v>After patient contact</c:v>
                </c:pt>
                <c:pt idx="3">
                  <c:v>After degloving</c:v>
                </c:pt>
                <c:pt idx="4">
                  <c:v>After contact with surroundings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158.0</c:v>
                </c:pt>
                <c:pt idx="1">
                  <c:v>172.0</c:v>
                </c:pt>
                <c:pt idx="2">
                  <c:v>169.0</c:v>
                </c:pt>
                <c:pt idx="3">
                  <c:v>121.0</c:v>
                </c:pt>
                <c:pt idx="4">
                  <c:v>131.0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-40"/>
        <c:axId val="249806772"/>
        <c:axId val="580367098"/>
      </c:barChart>
      <c:catAx>
        <c:axId val="249806772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80367098"/>
        <c:crosses val="autoZero"/>
        <c:auto val="1"/>
        <c:lblAlgn val="ctr"/>
        <c:lblOffset val="100"/>
        <c:noMultiLvlLbl val="0"/>
      </c:catAx>
      <c:valAx>
        <c:axId val="58036709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02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498067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US"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 sz="2000"/>
      </a:pPr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US" sz="24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sz="2400"/>
              <a:t>Senior practice </a:t>
            </a:r>
            <a:endParaRPr sz="240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No. of participants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solidFill>
                  <a:schemeClr val="bg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Always</c:v>
                </c:pt>
                <c:pt idx="1">
                  <c:v>Often</c:v>
                </c:pt>
                <c:pt idx="2">
                  <c:v>Sometimes</c:v>
                </c:pt>
                <c:pt idx="3">
                  <c:v>Rarely</c:v>
                </c:pt>
                <c:pt idx="4">
                  <c:v>Never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33.0</c:v>
                </c:pt>
                <c:pt idx="1">
                  <c:v>82.0</c:v>
                </c:pt>
                <c:pt idx="2">
                  <c:v>69.0</c:v>
                </c:pt>
                <c:pt idx="3">
                  <c:v>6.0</c:v>
                </c:pt>
                <c:pt idx="4">
                  <c:v>2.0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3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4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US"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 sz="2000"/>
      </a:pPr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US" sz="216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sz="2400"/>
              <a:t>Impact of Observing Seniors on Student Practice</a:t>
            </a:r>
            <a:endParaRPr sz="2400"/>
          </a:p>
        </c:rich>
      </c:tx>
      <c:layout>
        <c:manualLayout>
          <c:xMode val="edge"/>
          <c:yMode val="edge"/>
          <c:x val="0.143084551729115"/>
          <c:y val="0.0135001316780145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01489544543111"/>
          <c:y val="0.132512671976828"/>
          <c:w val="0.883543397307362"/>
          <c:h val="0.61462708182476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No. of students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elete val="1"/>
          </c:dLbls>
          <c:cat>
            <c:strRef>
              <c:f>Sheet1!$A$2:$A$6</c:f>
              <c:strCache>
                <c:ptCount val="5"/>
                <c:pt idx="0">
                  <c:v>Always</c:v>
                </c:pt>
                <c:pt idx="1">
                  <c:v>Often</c:v>
                </c:pt>
                <c:pt idx="2">
                  <c:v>Sometimes</c:v>
                </c:pt>
                <c:pt idx="3">
                  <c:v>Rarely</c:v>
                </c:pt>
                <c:pt idx="4">
                  <c:v>Never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33.0</c:v>
                </c:pt>
                <c:pt idx="1">
                  <c:v>82.0</c:v>
                </c:pt>
                <c:pt idx="2">
                  <c:v>69.0</c:v>
                </c:pt>
                <c:pt idx="3">
                  <c:v>6.0</c:v>
                </c:pt>
                <c:pt idx="4">
                  <c:v>2.0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6503363"/>
        <c:axId val="710846986"/>
      </c:lineChart>
      <c:catAx>
        <c:axId val="606503363"/>
        <c:scaling>
          <c:orientation val="minMax"/>
        </c:scaling>
        <c:delete val="0"/>
        <c:axPos val="b"/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en-US"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sz="1800"/>
                  <a:t>Observation of Seniors Practicing Hand Hygiene</a:t>
                </a:r>
                <a:endParaRPr sz="18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US"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710846986"/>
        <c:crosses val="autoZero"/>
        <c:auto val="1"/>
        <c:lblAlgn val="ctr"/>
        <c:lblOffset val="100"/>
        <c:noMultiLvlLbl val="0"/>
      </c:catAx>
      <c:valAx>
        <c:axId val="71084698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02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en-US"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sz="1800"/>
                  <a:t>No. of Students </a:t>
                </a:r>
                <a:endParaRPr sz="18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US"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6065033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US"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>
        <c:manualLayout>
          <c:xMode val="edge"/>
          <c:yMode val="edge"/>
          <c:x val="0.383414494414208"/>
          <c:y val="0.909365194303645"/>
        </c:manualLayout>
      </c:layout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US"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 sz="1800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US" sz="240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Course of study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solidFill>
                  <a:schemeClr val="bg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Medicine</c:v>
                </c:pt>
                <c:pt idx="1">
                  <c:v>Clinical Medicine</c:v>
                </c:pt>
                <c:pt idx="2">
                  <c:v>Nursing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67.0</c:v>
                </c:pt>
                <c:pt idx="1">
                  <c:v>60.0</c:v>
                </c:pt>
                <c:pt idx="2">
                  <c:v>65.0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US"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 sz="2000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US" sz="24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sz="2400"/>
              <a:t>Trend in Hand Hygiene Training</a:t>
            </a:r>
            <a:endParaRPr sz="240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11827333961034"/>
          <c:y val="0.138895766278782"/>
          <c:w val="0.874339103353372"/>
          <c:h val="0.6882891804902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Yr3</c:v>
                </c:pt>
                <c:pt idx="1">
                  <c:v>Yr4</c:v>
                </c:pt>
                <c:pt idx="2">
                  <c:v>Yr5</c:v>
                </c:pt>
                <c:pt idx="3">
                  <c:v>Yr6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49.0</c:v>
                </c:pt>
                <c:pt idx="1">
                  <c:v>54.0</c:v>
                </c:pt>
                <c:pt idx="2">
                  <c:v>13.0</c:v>
                </c:pt>
                <c:pt idx="3">
                  <c:v>10.0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Yr3</c:v>
                </c:pt>
                <c:pt idx="1">
                  <c:v>Yr4</c:v>
                </c:pt>
                <c:pt idx="2">
                  <c:v>Yr5</c:v>
                </c:pt>
                <c:pt idx="3">
                  <c:v>Yr6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40.0</c:v>
                </c:pt>
                <c:pt idx="1">
                  <c:v>20.0</c:v>
                </c:pt>
                <c:pt idx="2">
                  <c:v>2.0</c:v>
                </c:pt>
                <c:pt idx="3">
                  <c:v>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49033799"/>
        <c:axId val="499045221"/>
      </c:lineChart>
      <c:catAx>
        <c:axId val="49033799"/>
        <c:scaling>
          <c:orientation val="minMax"/>
        </c:scaling>
        <c:delete val="0"/>
        <c:axPos val="b"/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en-US"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sz="2000"/>
                  <a:t>Year of study</a:t>
                </a:r>
                <a:endParaRPr sz="20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499045221"/>
        <c:crosses val="autoZero"/>
        <c:auto val="1"/>
        <c:lblAlgn val="ctr"/>
        <c:lblOffset val="100"/>
        <c:noMultiLvlLbl val="0"/>
      </c:catAx>
      <c:valAx>
        <c:axId val="49904522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02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en-US"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sz="2000"/>
                  <a:t>No. of participants</a:t>
                </a:r>
                <a:endParaRPr sz="20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490337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US"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 sz="2000"/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US" sz="240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Cross-transmission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solidFill>
                  <a:schemeClr val="bg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Air in the hospital</c:v>
                </c:pt>
                <c:pt idx="1">
                  <c:v>Healthcare workers' hands</c:v>
                </c:pt>
                <c:pt idx="2">
                  <c:v>Contaminated surfaces</c:v>
                </c:pt>
                <c:pt idx="3">
                  <c:v>shared medical equipment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10.0</c:v>
                </c:pt>
                <c:pt idx="1">
                  <c:v>108.0</c:v>
                </c:pt>
                <c:pt idx="2">
                  <c:v>68.0</c:v>
                </c:pt>
                <c:pt idx="3">
                  <c:v>6.0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3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US"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 sz="2000"/>
      </a:pPr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US" sz="24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sz="2400"/>
              <a:t> Source of germs</a:t>
            </a:r>
            <a:endParaRPr sz="240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/>
          <c:explosion val="0"/>
          <c:dPt>
            <c:idx val="0"/>
            <c:bubble3D val="0"/>
            <c:spPr>
              <a:solidFill>
                <a:schemeClr val="accent2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Hospital water</c:v>
                </c:pt>
                <c:pt idx="1">
                  <c:v>Hospital air</c:v>
                </c:pt>
                <c:pt idx="2">
                  <c:v>Germs on/within patient</c:v>
                </c:pt>
                <c:pt idx="3">
                  <c:v>Hospital surfaces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0.5</c:v>
                </c:pt>
                <c:pt idx="1">
                  <c:v>6.2</c:v>
                </c:pt>
                <c:pt idx="2">
                  <c:v>51.6</c:v>
                </c:pt>
                <c:pt idx="3">
                  <c:v>41.7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3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US"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 sz="2000"/>
      </a:pPr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US" sz="24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sz="2400"/>
              <a:t>Alcohol-based handrub</a:t>
            </a:r>
            <a:endParaRPr sz="240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Alcohol-based handrub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chemeClr val="accent2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3 sec</c:v>
                </c:pt>
                <c:pt idx="1">
                  <c:v>10 sec</c:v>
                </c:pt>
                <c:pt idx="2">
                  <c:v>20 sec</c:v>
                </c:pt>
                <c:pt idx="3">
                  <c:v>1 min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31.0</c:v>
                </c:pt>
                <c:pt idx="1">
                  <c:v>79.0</c:v>
                </c:pt>
                <c:pt idx="2">
                  <c:v>52.0</c:v>
                </c:pt>
                <c:pt idx="3">
                  <c:v>30.0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3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US"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 rot="0"/>
    <a:lstStyle/>
    <a:p>
      <a:pPr>
        <a:defRPr lang="en-US" sz="2000"/>
      </a:pPr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US" sz="216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sz="2400"/>
              <a:t>Knowledge accurracy (%)</a:t>
            </a:r>
            <a:endParaRPr sz="240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Knowledge accurracy (%)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0334070954386466"/>
                  <c:y val="0.015437392795883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295524305803412"/>
                  <c:y val="-0.015314873805439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Trained</c:v>
                </c:pt>
                <c:pt idx="1">
                  <c:v>Untrained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48.0</c:v>
                </c:pt>
                <c:pt idx="1">
                  <c:v>72.0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20296394"/>
        <c:axId val="624112653"/>
      </c:lineChart>
      <c:catAx>
        <c:axId val="920296394"/>
        <c:scaling>
          <c:orientation val="minMax"/>
        </c:scaling>
        <c:delete val="1"/>
        <c:axPos val="b"/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en-US"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sz="1800"/>
                  <a:t>Training in Hand Hygiene (past 3 years)</a:t>
                </a:r>
                <a:endParaRPr sz="18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624112653"/>
        <c:crosses val="autoZero"/>
        <c:auto val="1"/>
        <c:lblAlgn val="ctr"/>
        <c:lblOffset val="100"/>
        <c:noMultiLvlLbl val="0"/>
      </c:catAx>
      <c:valAx>
        <c:axId val="62411265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02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en-US"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sz="1800"/>
                  <a:t>Knowledge Accuracy (%)</a:t>
                </a:r>
                <a:endParaRPr sz="18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US"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92029639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US"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US"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 sz="1800"/>
      </a:pPr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US" sz="192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sz="2400"/>
              <a:t>Alcohol-based handrub</a:t>
            </a:r>
            <a:endParaRPr sz="240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Sheet1!$B$1:$E$1</c:f>
              <c:strCache>
                <c:ptCount val="4"/>
                <c:pt idx="0">
                  <c:v>More rapid than handwashing</c:v>
                </c:pt>
                <c:pt idx="1">
                  <c:v>Causes more skin dryness than soap </c:v>
                </c:pt>
                <c:pt idx="2">
                  <c:v>Should be used in sequence with handwashing</c:v>
                </c:pt>
                <c:pt idx="3">
                  <c:v>More effective than handwashing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173.0</c:v>
                </c:pt>
                <c:pt idx="1">
                  <c:v>90.0</c:v>
                </c:pt>
                <c:pt idx="2">
                  <c:v>129.0</c:v>
                </c:pt>
                <c:pt idx="3">
                  <c:v>66.0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Sheet1!$B$1:$E$1</c:f>
              <c:strCache>
                <c:ptCount val="4"/>
                <c:pt idx="0">
                  <c:v>More rapid than handwashing</c:v>
                </c:pt>
                <c:pt idx="1">
                  <c:v>Causes more skin dryness than soap </c:v>
                </c:pt>
                <c:pt idx="2">
                  <c:v>Should be used in sequence with handwashing</c:v>
                </c:pt>
                <c:pt idx="3">
                  <c:v>More effective than handwashing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19.0</c:v>
                </c:pt>
                <c:pt idx="1">
                  <c:v>102.0</c:v>
                </c:pt>
                <c:pt idx="2">
                  <c:v>63.0</c:v>
                </c:pt>
                <c:pt idx="3">
                  <c:v>126.0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6"/>
        <c:overlap val="-32"/>
        <c:axId val="51512461"/>
        <c:axId val="56638801"/>
      </c:barChart>
      <c:catAx>
        <c:axId val="51512461"/>
        <c:scaling>
          <c:orientation val="minMax"/>
        </c:scaling>
        <c:delete val="0"/>
        <c:axPos val="b"/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en-US"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sz="1600"/>
                  <a:t>Domain</a:t>
                </a:r>
                <a:endParaRPr sz="16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US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6638801"/>
        <c:crosses val="autoZero"/>
        <c:auto val="1"/>
        <c:lblAlgn val="ctr"/>
        <c:lblOffset val="100"/>
        <c:noMultiLvlLbl val="0"/>
      </c:catAx>
      <c:valAx>
        <c:axId val="5663880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02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en-US"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sz="1600"/>
                  <a:t>No. of participants</a:t>
                </a:r>
                <a:endParaRPr sz="16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en-US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1512461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0" vertOverflow="ellipsis" vert="horz" wrap="square" anchor="ctr" anchorCtr="1"/>
          <a:lstStyle/>
          <a:p>
            <a:pPr>
              <a:defRPr lang="en-US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 sz="1600"/>
      </a:pPr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en-US" sz="24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sz="2400"/>
              <a:t>Alcohol-based handrub use</a:t>
            </a:r>
            <a:endParaRPr sz="240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No. of participants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solidFill>
                  <a:schemeClr val="bg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Always</c:v>
                </c:pt>
                <c:pt idx="1">
                  <c:v>Often</c:v>
                </c:pt>
                <c:pt idx="2">
                  <c:v>Sometimes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48.0</c:v>
                </c:pt>
                <c:pt idx="1">
                  <c:v>109.0</c:v>
                </c:pt>
                <c:pt idx="2">
                  <c:v>48.0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en-US"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 sz="2000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0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>
      <cs:styleClr val="auto"/>
    </cs:lnRef>
    <cs:fillRef idx="1">
      <cs:styleClr val="auto"/>
    </cs:fillRef>
    <cs:effectRef idx="0"/>
    <cs:fontRef idx="minor">
      <a:schemeClr val="dk1"/>
    </cs:fontRef>
    <cs:spPr>
      <a:ln>
        <a:solidFill>
          <a:schemeClr val="bg1"/>
        </a:solidFill>
      </a:ln>
      <a:effectLst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1011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Ctr="1">
      <a:spAutoFit/>
    </cs:bodyPr>
  </cs:dataLabelCallout>
  <cs:dataPoint>
    <cs:lnRef idx="0">
      <cs:styleClr val="auto"/>
    </cs:lnRef>
    <cs:fillRef idx="1">
      <cs:styleClr val="auto"/>
    </cs:fillRef>
    <cs:effectRef idx="0"/>
    <cs:fontRef idx="minor">
      <a:schemeClr val="dk1"/>
    </cs:fontRef>
    <cs:spPr>
      <a:ln>
        <a:noFill/>
      </a:ln>
      <a:effectLst/>
    </cs:spPr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1008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Ctr="1">
      <a:spAutoFit/>
    </cs:bodyPr>
  </cs:dataLabelCallout>
  <cs:dataPoint>
    <cs:lnRef idx="0">
      <cs:styleClr val="auto"/>
    </cs:lnRef>
    <cs:fillRef idx="1">
      <cs:styleClr val="auto"/>
    </cs:fillRef>
    <cs:effectRef idx="0"/>
    <cs:fontRef idx="minor">
      <a:schemeClr val="dk1"/>
    </cs:fontRef>
    <cs:spPr>
      <a:ln>
        <a:solidFill>
          <a:schemeClr val="bg1"/>
        </a:solidFill>
      </a:ln>
      <a:effectLst/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1002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28575" cap="rnd">
        <a:solidFill>
          <a:schemeClr val="phClr"/>
        </a:solidFill>
        <a:round/>
      </a:ln>
      <a:effectLst/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101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Ctr="1">
      <a:spAutoFit/>
    </cs:bodyPr>
  </cs:dataLabelCallout>
  <cs:dataPoint>
    <cs:lnRef idx="0">
      <cs:styleClr val="auto"/>
    </cs:lnRef>
    <cs:fillRef idx="1">
      <cs:styleClr val="auto"/>
    </cs:fillRef>
    <cs:effectRef idx="0"/>
    <cs:fontRef idx="minor">
      <a:schemeClr val="dk1"/>
    </cs:fontRef>
    <cs:spPr>
      <a:ln>
        <a:solidFill>
          <a:schemeClr val="bg1"/>
        </a:solidFill>
      </a:ln>
      <a:effectLst/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1002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28575" cap="rnd">
        <a:solidFill>
          <a:schemeClr val="phClr"/>
        </a:solidFill>
        <a:round/>
      </a:ln>
      <a:effectLst/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1008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Ctr="1">
      <a:spAutoFit/>
    </cs:bodyPr>
  </cs:dataLabelCallout>
  <cs:dataPoint>
    <cs:lnRef idx="0">
      <cs:styleClr val="auto"/>
    </cs:lnRef>
    <cs:fillRef idx="1">
      <cs:styleClr val="auto"/>
    </cs:fillRef>
    <cs:effectRef idx="0"/>
    <cs:fontRef idx="minor">
      <a:schemeClr val="dk1"/>
    </cs:fontRef>
    <cs:spPr>
      <a:ln>
        <a:solidFill>
          <a:schemeClr val="bg1"/>
        </a:solidFill>
      </a:ln>
      <a:effectLst/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1008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Ctr="1">
      <a:spAutoFit/>
    </cs:bodyPr>
  </cs:dataLabelCallout>
  <cs:dataPoint>
    <cs:lnRef idx="0">
      <cs:styleClr val="auto"/>
    </cs:lnRef>
    <cs:fillRef idx="1">
      <cs:styleClr val="auto"/>
    </cs:fillRef>
    <cs:effectRef idx="0"/>
    <cs:fontRef idx="minor">
      <a:schemeClr val="dk1"/>
    </cs:fontRef>
    <cs:spPr>
      <a:ln>
        <a:solidFill>
          <a:schemeClr val="bg1"/>
        </a:solidFill>
      </a:ln>
      <a:effectLst/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1008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Ctr="1">
      <a:spAutoFit/>
    </cs:bodyPr>
  </cs:dataLabelCallout>
  <cs:dataPoint>
    <cs:lnRef idx="0">
      <cs:styleClr val="auto"/>
    </cs:lnRef>
    <cs:fillRef idx="1">
      <cs:styleClr val="auto"/>
    </cs:fillRef>
    <cs:effectRef idx="0"/>
    <cs:fontRef idx="minor">
      <a:schemeClr val="dk1"/>
    </cs:fontRef>
    <cs:spPr>
      <a:ln>
        <a:solidFill>
          <a:schemeClr val="bg1"/>
        </a:solidFill>
      </a:ln>
      <a:effectLst/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1002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28575" cap="rnd">
        <a:solidFill>
          <a:schemeClr val="phClr"/>
        </a:solidFill>
        <a:round/>
      </a:ln>
      <a:effectLst/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100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Ctr="1">
      <a:spAutoFit/>
    </cs:bodyPr>
  </cs:dataLabelCallout>
  <cs:dataPoint>
    <cs:lnRef idx="0">
      <cs:styleClr val="auto"/>
    </cs:lnRef>
    <cs:fillRef idx="1">
      <cs:styleClr val="auto"/>
    </cs:fillRef>
    <cs:effectRef idx="0"/>
    <cs:fontRef idx="minor">
      <a:schemeClr val="dk1"/>
    </cs:fontRef>
    <cs:spPr>
      <a:ln>
        <a:noFill/>
      </a:ln>
      <a:effectLst/>
    </cs:spPr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1008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Ctr="1">
      <a:spAutoFit/>
    </cs:bodyPr>
  </cs:dataLabelCallout>
  <cs:dataPoint>
    <cs:lnRef idx="0">
      <cs:styleClr val="auto"/>
    </cs:lnRef>
    <cs:fillRef idx="1">
      <cs:styleClr val="auto"/>
    </cs:fillRef>
    <cs:effectRef idx="0"/>
    <cs:fontRef idx="minor">
      <a:schemeClr val="dk1"/>
    </cs:fontRef>
    <cs:spPr>
      <a:ln>
        <a:solidFill>
          <a:schemeClr val="bg1"/>
        </a:solidFill>
      </a:ln>
      <a:effectLst/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8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4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75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E5658DFE-2E42-43CF-9853-647A6C90BBE5}" type="datetimeFigureOut">
              <a:rPr lang="en-US" smtClean="0"/>
            </a:fld>
            <a:endParaRPr lang="en-US"/>
          </a:p>
        </p:txBody>
      </p:sp>
      <p:sp>
        <p:nvSpPr>
          <p:cNvPr id="1048776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US"/>
          </a:p>
        </p:txBody>
      </p:sp>
      <p:sp>
        <p:nvSpPr>
          <p:cNvPr id="1048777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/>
        </p:spPr>
        <p:txBody>
          <a:bodyPr bIns="45720" lIns="91440" rIns="91440" rtlCol="0" tIns="45720" vert="horz"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104877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7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F1B2A182-1905-4E68-9834-91F7DAD6A9DE}" type="slidenum">
              <a:rPr lang="en-US" smtClean="0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048679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ah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3145732" name="Straight Connector 18"/>
            <p:cNvCxnSpPr>
              <a:cxnSpLocks/>
            </p:cNvCxnSpPr>
            <p:nvPr/>
          </p:nvCxnSpPr>
          <p:spPr>
            <a:xfrm>
              <a:off x="9371012" y="0"/>
              <a:ext cx="1219200" cy="6858000"/>
            </a:xfrm>
            <a:prstGeom prst="line"/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733" name="Straight Connector 19"/>
            <p:cNvCxnSpPr>
              <a:cxnSpLocks/>
            </p:cNvCxnSpPr>
            <p:nvPr/>
          </p:nvCxnSpPr>
          <p:spPr>
            <a:xfrm flipH="1">
              <a:off x="7425267" y="3681413"/>
              <a:ext cx="4763558" cy="3176587"/>
            </a:xfrm>
            <a:prstGeom prst="line"/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48680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81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82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83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84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85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686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687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88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algn="r" indent="0" marL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 lang="en-US"/>
          </a:p>
        </p:txBody>
      </p:sp>
      <p:sp>
        <p:nvSpPr>
          <p:cNvPr id="104868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1D8AB70-D3ED-4281-B6A9-15666115E052}" type="datetime1">
              <a:rPr lang="en-US" smtClean="0"/>
            </a:fld>
            <a:endParaRPr lang="en-US"/>
          </a:p>
        </p:txBody>
      </p:sp>
      <p:sp>
        <p:nvSpPr>
          <p:cNvPr id="104869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9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6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b="0" cap="none" sz="44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747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0487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51AD1EE-ADBF-4689-B862-4B60D3FEEBBC}" type="datetime1">
              <a:rPr lang="en-US" smtClean="0"/>
            </a:fld>
            <a:endParaRPr lang="en-US"/>
          </a:p>
        </p:txBody>
      </p:sp>
      <p:sp>
        <p:nvSpPr>
          <p:cNvPr id="10487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  <p:hf dt="0" ftr="1" hdr="0" sldNum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4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b="0" cap="none" sz="44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705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indent="0" marL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indent="0" marL="457200">
              <a:buFontTx/>
              <a:buNone/>
            </a:lvl2pPr>
            <a:lvl3pPr indent="0" marL="914400">
              <a:buFontTx/>
              <a:buNone/>
            </a:lvl3pPr>
            <a:lvl4pPr indent="0" marL="1371600">
              <a:buFontTx/>
              <a:buNone/>
            </a:lvl4pPr>
            <a:lvl5pPr indent="0" marL="1828800">
              <a:buFontTx/>
              <a:buNone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048706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04870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51AD1EE-ADBF-4689-B862-4B60D3FEEBBC}" type="datetime1">
              <a:rPr lang="en-US" smtClean="0"/>
            </a:fld>
            <a:endParaRPr lang="en-US"/>
          </a:p>
        </p:txBody>
      </p:sp>
      <p:sp>
        <p:nvSpPr>
          <p:cNvPr id="104870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0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</a:fld>
            <a:endParaRPr lang="en-US"/>
          </a:p>
        </p:txBody>
      </p:sp>
      <p:sp>
        <p:nvSpPr>
          <p:cNvPr id="1048710" name="TextBox 23"/>
          <p:cNvSpPr txBox="1"/>
          <p:nvPr/>
        </p:nvSpPr>
        <p:spPr>
          <a:xfrm>
            <a:off x="541870" y="790378"/>
            <a:ext cx="609600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lvl="0"/>
            <a:r>
              <a:rPr baseline="0" dirty="0" sz="8000" lang="en-US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baseline="0" dirty="0" sz="8000" lang="en-US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1048711" name="TextBox 24"/>
          <p:cNvSpPr txBox="1"/>
          <p:nvPr/>
        </p:nvSpPr>
        <p:spPr>
          <a:xfrm>
            <a:off x="8893011" y="2886556"/>
            <a:ext cx="609600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lvl="0"/>
            <a:r>
              <a:rPr baseline="0" dirty="0" sz="8000" lang="en-US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baseline="0" dirty="0" sz="8000" lang="en-US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  <p:hf dt="0" ftr="1" hdr="0" sldNum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1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b="0" cap="none" sz="44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742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04874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51AD1EE-ADBF-4689-B862-4B60D3FEEBBC}" type="datetime1">
              <a:rPr lang="en-US" smtClean="0"/>
            </a:fld>
            <a:endParaRPr lang="en-US"/>
          </a:p>
        </p:txBody>
      </p:sp>
      <p:sp>
        <p:nvSpPr>
          <p:cNvPr id="104874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  <p:hf dt="0" ftr="1" hdr="0" sldNum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b="0" cap="none" sz="44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97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indent="0" marL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marL="457200">
              <a:buFontTx/>
              <a:buNone/>
            </a:lvl2pPr>
            <a:lvl3pPr indent="0" marL="914400">
              <a:buFontTx/>
              <a:buNone/>
            </a:lvl3pPr>
            <a:lvl4pPr indent="0" marL="1371600">
              <a:buFontTx/>
              <a:buNone/>
            </a:lvl4pPr>
            <a:lvl5pPr indent="0" marL="1828800">
              <a:buFontTx/>
              <a:buNone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048698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0486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51AD1EE-ADBF-4689-B862-4B60D3FEEBBC}" type="datetime1">
              <a:rPr lang="en-US" smtClean="0"/>
            </a:fld>
            <a:endParaRPr lang="en-US"/>
          </a:p>
        </p:txBody>
      </p:sp>
      <p:sp>
        <p:nvSpPr>
          <p:cNvPr id="10487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</a:fld>
            <a:endParaRPr lang="en-US"/>
          </a:p>
        </p:txBody>
      </p:sp>
      <p:sp>
        <p:nvSpPr>
          <p:cNvPr id="1048702" name="TextBox 23"/>
          <p:cNvSpPr txBox="1"/>
          <p:nvPr/>
        </p:nvSpPr>
        <p:spPr>
          <a:xfrm>
            <a:off x="541870" y="790378"/>
            <a:ext cx="609600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lvl="0"/>
            <a:r>
              <a:rPr baseline="0" dirty="0" sz="8000" lang="en-US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baseline="0" dirty="0" sz="8000" lang="en-US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1048703" name="TextBox 24"/>
          <p:cNvSpPr txBox="1"/>
          <p:nvPr/>
        </p:nvSpPr>
        <p:spPr>
          <a:xfrm>
            <a:off x="8893011" y="2886556"/>
            <a:ext cx="609600" cy="584776"/>
          </a:xfrm>
          <a:prstGeom prst="rect"/>
        </p:spPr>
        <p:txBody>
          <a:bodyPr anchor="ctr" bIns="45720" lIns="91440" rIns="91440" rtlCol="0" tIns="45720" vert="horz">
            <a:noAutofit/>
          </a:bodyPr>
          <a:p>
            <a:pPr lvl="0"/>
            <a:r>
              <a:rPr baseline="0" dirty="0" sz="8000" lang="en-US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baseline="0" dirty="0" sz="8000" lang="en-US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  <p:hf dt="0" ftr="1" hdr="0" sldNum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8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7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b="0" cap="none" sz="44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758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indent="0" marL="0">
              <a:buFontTx/>
              <a:buNone/>
              <a:defRPr sz="2400">
                <a:solidFill>
                  <a:schemeClr val="accent1"/>
                </a:solidFill>
              </a:defRPr>
            </a:lvl1pPr>
            <a:lvl2pPr indent="0" marL="457200">
              <a:buFontTx/>
              <a:buNone/>
            </a:lvl2pPr>
            <a:lvl3pPr indent="0" marL="914400">
              <a:buFontTx/>
              <a:buNone/>
            </a:lvl3pPr>
            <a:lvl4pPr indent="0" marL="1371600">
              <a:buFontTx/>
              <a:buNone/>
            </a:lvl4pPr>
            <a:lvl5pPr indent="0" marL="1828800">
              <a:buFontTx/>
              <a:buNone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048759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algn="l" indent="0" marL="0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04876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51AD1EE-ADBF-4689-B862-4B60D3FEEBBC}" type="datetime1">
              <a:rPr lang="en-US" smtClean="0"/>
            </a:fld>
            <a:endParaRPr lang="en-US"/>
          </a:p>
        </p:txBody>
      </p:sp>
      <p:sp>
        <p:nvSpPr>
          <p:cNvPr id="104876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  <p:hf dt="0" ftr="1" hdr="0" sldNum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71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7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656CE63-2925-47E9-8148-ED56DB7B752E}" type="datetime1">
              <a:rPr lang="en-US" smtClean="0"/>
            </a:fld>
            <a:endParaRPr lang="en-US"/>
          </a:p>
        </p:txBody>
      </p:sp>
      <p:sp>
        <p:nvSpPr>
          <p:cNvPr id="10487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8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9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anchor="ctr" vert="eaVert"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77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77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BE6ED08-5519-4064-861B-63648B036C6D}" type="datetime1">
              <a:rPr lang="en-US" smtClean="0"/>
            </a:fld>
            <a:endParaRPr lang="en-US"/>
          </a:p>
        </p:txBody>
      </p:sp>
      <p:sp>
        <p:nvSpPr>
          <p:cNvPr id="104877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x">
  <p:cSld name="Title and Text">
    <p:spTree>
      <p:nvGrpSpPr>
        <p:cNvPr id="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3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51AD1EE-ADBF-4689-B862-4B60D3FEEBBC}" type="datetime1">
              <a:rPr lang="en-US" smtClean="0"/>
            </a:fld>
            <a:endParaRPr lang="en-US"/>
          </a:p>
        </p:txBody>
      </p:sp>
      <p:sp>
        <p:nvSpPr>
          <p:cNvPr id="10487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59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59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80295EE-8216-4953-A17A-4F5DA22E5560}" type="datetime1">
              <a:rPr lang="en-US" smtClean="0"/>
            </a:fld>
            <a:endParaRPr lang="en-US"/>
          </a:p>
        </p:txBody>
      </p:sp>
      <p:sp>
        <p:nvSpPr>
          <p:cNvPr id="104859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3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b="0" cap="none" sz="40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724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algn="l" indent="0" marL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0487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FE5CBA7-2AB1-41A0-8A95-EF474F0F156C}" type="datetime1">
              <a:rPr lang="en-US" smtClean="0"/>
            </a:fld>
            <a:endParaRPr lang="en-US"/>
          </a:p>
        </p:txBody>
      </p:sp>
      <p:sp>
        <p:nvSpPr>
          <p:cNvPr id="10487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8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752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753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75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4EB4315-B90D-4CA6-9127-F79739044021}" type="datetime1">
              <a:rPr lang="en-US" smtClean="0"/>
            </a:fld>
            <a:endParaRPr lang="en-US"/>
          </a:p>
        </p:txBody>
      </p:sp>
      <p:sp>
        <p:nvSpPr>
          <p:cNvPr id="104875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729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048730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73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indent="0" marL="0">
              <a:buNone/>
              <a:defRPr b="0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048732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73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2DB44950-9D66-4094-83AD-543D00588B8F}" type="datetime1">
              <a:rPr lang="en-US" smtClean="0"/>
            </a:fld>
            <a:endParaRPr lang="en-US"/>
          </a:p>
        </p:txBody>
      </p:sp>
      <p:sp>
        <p:nvSpPr>
          <p:cNvPr id="104873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3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69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E3C6EE6-00BC-4182-89CF-0FE8B18094D8}" type="datetime1">
              <a:rPr lang="en-US" smtClean="0"/>
            </a:fld>
            <a:endParaRPr lang="en-US"/>
          </a:p>
        </p:txBody>
      </p:sp>
      <p:sp>
        <p:nvSpPr>
          <p:cNvPr id="104869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9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994BD05-B17B-4094-87CC-7F8425C00083}" type="datetime1">
              <a:rPr lang="en-US" smtClean="0"/>
            </a:fld>
            <a:endParaRPr lang="en-US"/>
          </a:p>
        </p:txBody>
      </p:sp>
      <p:sp>
        <p:nvSpPr>
          <p:cNvPr id="104861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8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3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764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765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indent="0" marL="0">
              <a:buNone/>
              <a:defRPr sz="14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0965">
              <a:buNone/>
              <a:defRPr sz="1000"/>
            </a:lvl4pPr>
            <a:lvl5pPr indent="0" marL="1828165">
              <a:buNone/>
              <a:defRPr sz="1000"/>
            </a:lvl5pPr>
            <a:lvl6pPr indent="0" marL="2285365">
              <a:buNone/>
              <a:defRPr sz="1000"/>
            </a:lvl6pPr>
            <a:lvl7pPr indent="0" marL="2742565">
              <a:buNone/>
              <a:defRPr sz="1000"/>
            </a:lvl7pPr>
            <a:lvl8pPr indent="0" marL="3199130">
              <a:buNone/>
              <a:defRPr sz="1000"/>
            </a:lvl8pPr>
            <a:lvl9pPr indent="0" marL="365633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04876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A73DC37-B767-4BE5-B161-18DD5F0A442D}" type="datetime1">
              <a:rPr lang="en-US" smtClean="0"/>
            </a:fld>
            <a:endParaRPr lang="en-US"/>
          </a:p>
        </p:txBody>
      </p:sp>
      <p:sp>
        <p:nvSpPr>
          <p:cNvPr id="104876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6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b="0" sz="24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71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algn="ctr" indent="0" marL="0">
              <a:buNone/>
              <a:defRPr sz="1600"/>
            </a:lvl1pPr>
            <a:lvl2pPr indent="0" marL="457200">
              <a:buNone/>
              <a:defRPr sz="1600"/>
            </a:lvl2pPr>
            <a:lvl3pPr indent="0" marL="914400">
              <a:buNone/>
              <a:defRPr sz="1600"/>
            </a:lvl3pPr>
            <a:lvl4pPr indent="0" marL="1371600">
              <a:buNone/>
              <a:defRPr sz="1600"/>
            </a:lvl4pPr>
            <a:lvl5pPr indent="0" marL="1828800">
              <a:buNone/>
              <a:defRPr sz="1600"/>
            </a:lvl5pPr>
            <a:lvl6pPr indent="0" marL="2286000">
              <a:buNone/>
              <a:defRPr sz="1600"/>
            </a:lvl6pPr>
            <a:lvl7pPr indent="0" marL="2743200">
              <a:buNone/>
              <a:defRPr sz="1600"/>
            </a:lvl7pPr>
            <a:lvl8pPr indent="0" marL="3200400">
              <a:buNone/>
              <a:defRPr sz="1600"/>
            </a:lvl8pPr>
            <a:lvl9pPr indent="0" marL="365760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dirty="0" lang="en-US"/>
          </a:p>
        </p:txBody>
      </p:sp>
      <p:sp>
        <p:nvSpPr>
          <p:cNvPr id="104871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indent="0" marL="0">
              <a:buNone/>
              <a:defRPr sz="12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04871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</a:fld>
            <a:endParaRPr lang="en-US"/>
          </a:p>
        </p:txBody>
      </p:sp>
      <p:sp>
        <p:nvSpPr>
          <p:cNvPr id="10487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0F0B680-CD22-438A-813E-90B26DBD96CF}" type="datetime1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145728" name="Straight Connector 19"/>
            <p:cNvCxnSpPr>
              <a:cxnSpLocks/>
            </p:cNvCxnSpPr>
            <p:nvPr/>
          </p:nvCxnSpPr>
          <p:spPr>
            <a:xfrm>
              <a:off x="9371012" y="0"/>
              <a:ext cx="1219200" cy="6858000"/>
            </a:xfrm>
            <a:prstGeom prst="line"/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729" name="Straight Connector 20"/>
            <p:cNvCxnSpPr>
              <a:cxnSpLocks/>
            </p:cNvCxnSpPr>
            <p:nvPr/>
          </p:nvCxnSpPr>
          <p:spPr>
            <a:xfrm flipH="1">
              <a:off x="7425267" y="3681413"/>
              <a:ext cx="4763558" cy="3176587"/>
            </a:xfrm>
            <a:prstGeom prst="line"/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48576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77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78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79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0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1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2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8583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48584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/>
        </p:spPr>
        <p:txBody>
          <a:bodyPr anchor="t" bIns="45720" lIns="91440" rIns="91440" rtlCol="0" tIns="45720" vert="horz">
            <a:normAutofit/>
          </a:bodyPr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1048585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1048586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AD1EE-ADBF-4689-B862-4B60D3FEEBBC}" type="datetime1">
              <a:rPr lang="en-US" smtClean="0"/>
            </a:fld>
            <a:endParaRPr lang="en-US"/>
          </a:p>
        </p:txBody>
      </p:sp>
      <p:sp>
        <p:nvSpPr>
          <p:cNvPr id="104858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0D0C9AF-4D20-49D8-81AA-701CE21054A6}" type="slidenum">
              <a:rPr lang="en-US" smtClean="0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  <p:hf dt="0" ftr="1" hdr="0" sldNum="1"/>
  <p:txStyles>
    <p:titleStyle>
      <a:lvl1pPr algn="l" defTabSz="457200" eaLnBrk="1" hangingPunct="1" latinLnBrk="0" rtl="0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457200" eaLnBrk="1" hangingPunct="1" indent="-342900" latinLnBrk="0" marL="3429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algn="l" defTabSz="457200" eaLnBrk="1" hangingPunct="1" indent="-285750" latinLnBrk="0" marL="74295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algn="l" defTabSz="457200" eaLnBrk="1" hangingPunct="1" indent="-228600" latinLnBrk="0" marL="11430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algn="l" defTabSz="457200" eaLnBrk="1" hangingPunct="1" indent="-228600" latinLnBrk="0" marL="16002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algn="l" defTabSz="457200" eaLnBrk="1" hangingPunct="1" indent="-228600" latinLnBrk="0" marL="20574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algn="l" defTabSz="457200" eaLnBrk="1" hangingPunct="1" indent="-228600" latinLnBrk="0" marL="25146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algn="l" defTabSz="457200" eaLnBrk="1" hangingPunct="1" indent="-228600" latinLnBrk="0" marL="29718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algn="l" defTabSz="457200" eaLnBrk="1" hangingPunct="1" indent="-228600" latinLnBrk="0" marL="34290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algn="l" defTabSz="457200" eaLnBrk="1" hangingPunct="1" indent="-228600" latinLnBrk="0" marL="3886200" rtl="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4572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4572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4572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4572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4572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4572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4572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4572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chart" Target="../charts/chart4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7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chart" Target="../charts/chart5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7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chart" Target="../charts/chart6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7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chart" Target="../charts/chart7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7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chart" Target="../charts/chart8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7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chart" Target="../charts/chart9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chart" Target="../charts/chart10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7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chart" Target="../charts/chart1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chart" Target="../charts/chart1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7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chart" Target="../charts/chart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chart" Target="../charts/chart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8594" name="Rectangle 12"/>
          <p:cNvSpPr>
            <a:spLocks noChangeAspect="1" noMove="1" noResize="1" noRot="1" noGrp="1" noAdjustHandles="1" noEditPoint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dirty="0" lang="en-US"/>
          </a:p>
        </p:txBody>
      </p:sp>
      <p:sp useBgFill="1">
        <p:nvSpPr>
          <p:cNvPr id="1048595" name="Rectangle 14"/>
          <p:cNvSpPr>
            <a:spLocks noChangeAspect="1" noMove="1" noResize="1" noRot="1" noGrp="1" noAdjustHandles="1" noEditPoint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cxnSp>
        <p:nvCxnSpPr>
          <p:cNvPr id="3145730" name="Straight Connector 16"/>
          <p:cNvCxnSpPr>
            <a:cxnSpLocks noChangeAspect="1" noMove="1" noResize="1" noRot="1" noGrp="1" noAdjustHandles="1" noEditPoints="1" noChangeArrowheads="1" noChangeShapeType="1"/>
          </p:cNvCxnSpPr>
          <p:nvPr/>
        </p:nvCxnSpPr>
        <p:spPr>
          <a:xfrm>
            <a:off x="5111313" y="0"/>
            <a:ext cx="1219200" cy="6858000"/>
          </a:xfrm>
          <a:prstGeom prst="line"/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5731" name="Straight Connector 18"/>
          <p:cNvCxnSpPr>
            <a:cxnSpLocks noChangeAspect="1" noMove="1" noResize="1" noRot="1" noGrp="1" noAdjustHandles="1" noEditPoints="1" noChangeArrowheads="1" noChangeShapeType="1"/>
          </p:cNvCxnSpPr>
          <p:nvPr/>
        </p:nvCxnSpPr>
        <p:spPr>
          <a:xfrm flipH="1">
            <a:off x="3290979" y="3681413"/>
            <a:ext cx="4763558" cy="3176587"/>
          </a:xfrm>
          <a:prstGeom prst="line"/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596" name="Rectangle 23"/>
          <p:cNvSpPr>
            <a:spLocks noChangeAspect="1" noMove="1" noResize="1" noRot="1" noGrp="1" noAdjustHandles="1" noEditPoints="1" noChangeArrowheads="1" noChangeShapeType="1" noTextEdit="1"/>
          </p:cNvSpPr>
          <p:nvPr/>
        </p:nvSpPr>
        <p:spPr>
          <a:xfrm>
            <a:off x="4482568" y="-8467"/>
            <a:ext cx="3007349" cy="6866467"/>
          </a:xfrm>
          <a:custGeom>
            <a:avLst/>
            <a:ah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en-US"/>
          </a:p>
        </p:txBody>
      </p:sp>
      <p:sp>
        <p:nvSpPr>
          <p:cNvPr id="1048597" name="Rectangle 25"/>
          <p:cNvSpPr>
            <a:spLocks noChangeAspect="1" noMove="1" noResize="1" noRot="1" noGrp="1" noAdjustHandles="1" noEditPoints="1" noChangeArrowheads="1" noChangeShapeType="1" noTextEdit="1"/>
          </p:cNvSpPr>
          <p:nvPr/>
        </p:nvSpPr>
        <p:spPr>
          <a:xfrm>
            <a:off x="4904534" y="-8467"/>
            <a:ext cx="2588558" cy="6866467"/>
          </a:xfrm>
          <a:custGeom>
            <a:avLst/>
            <a:ah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en-US"/>
          </a:p>
        </p:txBody>
      </p:sp>
      <p:sp>
        <p:nvSpPr>
          <p:cNvPr id="1048598" name="Isosceles Triangle 24"/>
          <p:cNvSpPr>
            <a:spLocks noChangeAspect="1" noMove="1" noResize="1" noRot="1" noGrp="1" noAdjustHandles="1" noEditPoints="1" noChangeArrowheads="1" noChangeShapeType="1" noTextEdit="1"/>
          </p:cNvSpPr>
          <p:nvPr/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en-US"/>
          </a:p>
        </p:txBody>
      </p:sp>
      <p:sp>
        <p:nvSpPr>
          <p:cNvPr id="1048599" name="Rectangle 27"/>
          <p:cNvSpPr>
            <a:spLocks noChangeAspect="1" noMove="1" noResize="1" noRot="1" noGrp="1" noAdjustHandles="1" noEditPoints="1" noChangeArrowheads="1" noChangeShapeType="1" noTextEdit="1"/>
          </p:cNvSpPr>
          <p:nvPr/>
        </p:nvSpPr>
        <p:spPr>
          <a:xfrm>
            <a:off x="4635592" y="-8467"/>
            <a:ext cx="2854326" cy="6866467"/>
          </a:xfrm>
          <a:custGeom>
            <a:avLst/>
            <a:ah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en-US"/>
          </a:p>
        </p:txBody>
      </p:sp>
      <p:sp>
        <p:nvSpPr>
          <p:cNvPr id="1048600" name="Isosceles Triangle 28"/>
          <p:cNvSpPr>
            <a:spLocks noChangeAspect="1" noMove="1" noResize="1" noRot="1" noGrp="1" noAdjustHandles="1" noEditPoints="1" noChangeArrowheads="1" noChangeShapeType="1" noTextEdit="1"/>
          </p:cNvSpPr>
          <p:nvPr/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p>
            <a:endParaRPr lang="en-US"/>
          </a:p>
        </p:txBody>
      </p:sp>
      <p:sp>
        <p:nvSpPr>
          <p:cNvPr id="1048601" name="Freeform: Shape 30"/>
          <p:cNvSpPr>
            <a:spLocks noChangeAspect="1" noMove="1" noResize="1" noRot="1" noGrp="1" noAdjustHandles="1" noEditPoints="1" noChangeArrowheads="1" noChangeShapeType="1" noTextEdit="1"/>
          </p:cNvSpPr>
          <p:nvPr/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p>
            <a:pPr algn="ctr"/>
            <a:endParaRPr lang="en-US"/>
          </a:p>
        </p:txBody>
      </p:sp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724015" y="319405"/>
            <a:ext cx="5387975" cy="2600960"/>
          </a:xfrm>
        </p:spPr>
        <p:txBody>
          <a:bodyPr anchor="ctr">
            <a:normAutofit fontScale="94444"/>
          </a:bodyPr>
          <a:p>
            <a:pPr algn="ctr"/>
            <a:r>
              <a:rPr altLang="en-US" dirty="0" lang="en-US">
                <a:solidFill>
                  <a:schemeClr val="tx1"/>
                </a:solidFill>
              </a:rPr>
              <a:t>Hand Hygiene Knowledge, Attitudes, and Practices Among Clinical-Year Medical Students in a Kenyan Level 5 Hospital</a:t>
            </a:r>
            <a:endParaRPr dirty="0" lang="en-US">
              <a:solidFill>
                <a:schemeClr val="tx1"/>
              </a:solidFill>
            </a:endParaRPr>
          </a:p>
        </p:txBody>
      </p:sp>
      <p:pic>
        <p:nvPicPr>
          <p:cNvPr id="2097152" name="Picture 7" descr="A blue circle with a hand and a drop of water on it  Description automatically generated"/>
          <p:cNvPicPr>
            <a:picLocks noChangeAspect="1" noMove="1" noResize="1" noRot="1" noGrp="1" noAdjustHandles="1" noEditPoints="1" noChangeArrowheads="1" noChangeShapeType="1" noCrop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757251" y="1491546"/>
            <a:ext cx="3856774" cy="3866440"/>
          </a:xfrm>
          <a:prstGeom prst="rect"/>
        </p:spPr>
      </p:pic>
      <p:sp>
        <p:nvSpPr>
          <p:cNvPr id="1048603" name="Content Placeholder 2"/>
          <p:cNvSpPr>
            <a:spLocks noGrp="1"/>
          </p:cNvSpPr>
          <p:nvPr>
            <p:ph idx="1"/>
          </p:nvPr>
        </p:nvSpPr>
        <p:spPr>
          <a:xfrm>
            <a:off x="7161530" y="3745230"/>
            <a:ext cx="4512945" cy="2030095"/>
          </a:xfrm>
        </p:spPr>
        <p:txBody>
          <a:bodyPr anchor="t">
            <a:normAutofit fontScale="91667"/>
          </a:bodyPr>
          <a:p>
            <a:pPr algn="ctr"/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CY 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KOECH </a:t>
            </a:r>
            <a:endParaRPr altLang="en-US" lang="zh-CN"/>
          </a:p>
          <a:p>
            <a:pPr algn="ctr"/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endParaRPr altLang="en-US" lang="zh-CN"/>
          </a:p>
          <a:p>
            <a:pPr algn="ctr"/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Muliro 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University 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Science 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dirty="0" sz="2800" lang="en-US">
                <a:latin typeface="Arial" panose="020B0604020202020204" pitchFamily="34" charset="0"/>
                <a:cs typeface="Arial" panose="020B0604020202020204" pitchFamily="34" charset="0"/>
              </a:rPr>
              <a:t>Technology </a:t>
            </a:r>
            <a:endParaRPr altLang="en-US" lang="zh-CN"/>
          </a:p>
          <a:p>
            <a:pPr algn="ctr" lvl="4"/>
            <a:endParaRPr altLang="en-US" lang="zh-CN"/>
          </a:p>
        </p:txBody>
      </p:sp>
      <p:sp>
        <p:nvSpPr>
          <p:cNvPr id="104860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62553" y="6041362"/>
            <a:ext cx="566186" cy="365125"/>
          </a:xfrm>
        </p:spPr>
        <p:txBody>
          <a:bodyPr>
            <a:normAutofit/>
          </a:bodyPr>
          <a:p>
            <a:pPr>
              <a:spcAft>
                <a:spcPts val="600"/>
              </a:spcAft>
            </a:pPr>
            <a:fld id="{E0D0C9AF-4D20-49D8-81AA-701CE21054A6}" type="slidenum">
              <a:rPr lang="en-US">
                <a:solidFill>
                  <a:srgbClr val="5FCBEF"/>
                </a:solidFill>
              </a:rPr>
              <a:t>1</a:t>
            </a:fld>
            <a:endParaRPr dirty="0" lang="en-US">
              <a:solidFill>
                <a:srgbClr val="5FCBEF"/>
              </a:solidFill>
            </a:endParaRPr>
          </a:p>
        </p:txBody>
      </p:sp>
      <p:sp>
        <p:nvSpPr>
          <p:cNvPr id="1048605" name="Footer Placeholder 3"/>
          <p:cNvSpPr>
            <a:spLocks noMove="1" noResize="1" noRot="1" noGrp="1" noAdjustHandles="1" noEditPoints="1" noChangeArrowheads="1" noChangeShapeType="1"/>
          </p:cNvSpPr>
          <p:nvPr>
            <p:ph type="ftr" sz="quarter" idx="11"/>
          </p:nvPr>
        </p:nvSpPr>
        <p:spPr>
          <a:xfrm>
            <a:off x="1979193" y="5881688"/>
            <a:ext cx="8702640" cy="365125"/>
          </a:xfrm>
        </p:spPr>
        <p:txBody>
          <a:bodyPr/>
          <a:p>
            <a:r>
              <a:rPr dirty="0" sz="1400" i="1" lang="en-US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dirty="0" sz="2800" lang="en-US">
              <a:solidFill>
                <a:srgbClr val="005B84"/>
              </a:solidFill>
            </a:endParaRPr>
          </a:p>
        </p:txBody>
      </p:sp>
      <p:pic>
        <p:nvPicPr>
          <p:cNvPr id="2097153" name="Camera 8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rcRect l="8144" r="8144"/>
          <a:stretch>
            <a:fillRect/>
          </a:stretch>
        </p:blipFill>
        <p:spPr>
          <a:xfrm>
            <a:off x="5169988" y="2920128"/>
            <a:ext cx="2057400" cy="2057400"/>
          </a:xfrm>
          <a:prstGeom prst="ellipse"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048597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rgbClr val="005B84"/>
                </a:solidFill>
              </a:rPr>
              <a:t>Knowledge </a:t>
            </a:r>
            <a:endParaRPr lang="en-US">
              <a:solidFill>
                <a:srgbClr val="005B84"/>
              </a:solidFill>
            </a:endParaRPr>
          </a:p>
        </p:txBody>
      </p:sp>
      <p:sp>
        <p:nvSpPr>
          <p:cNvPr id="1048636" name="Content Placeholder 1048598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2400" lang="en-US"/>
              <a:t>56.3% → correct main route = unclean hands of HCWs</a:t>
            </a:r>
            <a:endParaRPr sz="2400" lang="en-GB"/>
          </a:p>
          <a:p>
            <a:pPr>
              <a:lnSpc>
                <a:spcPct val="180000"/>
              </a:lnSpc>
            </a:pPr>
            <a:r>
              <a:rPr sz="2400" lang="en-US"/>
              <a:t>Training improved knowledge (p = .018)</a:t>
            </a:r>
            <a:endParaRPr sz="2400" lang="en-GB"/>
          </a:p>
          <a:p>
            <a:pPr>
              <a:lnSpc>
                <a:spcPct val="180000"/>
              </a:lnSpc>
            </a:pPr>
            <a:r>
              <a:rPr sz="2400" lang="en-US"/>
              <a:t>No difference by course (p = .301)</a:t>
            </a:r>
            <a:endParaRPr sz="2400" lang="en-US"/>
          </a:p>
        </p:txBody>
      </p:sp>
      <p:sp>
        <p:nvSpPr>
          <p:cNvPr id="1048637" name="Slide Number Placeholder 1048599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  <a:t>10</a:t>
            </a:fld>
            <a:endParaRPr lang="en-US"/>
          </a:p>
        </p:txBody>
      </p:sp>
      <p:pic>
        <p:nvPicPr>
          <p:cNvPr id="2097163" name="Picture 5" descr="A blue circle with a hand and a drop of water on it  Description automatically generated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9679288" y="237485"/>
            <a:ext cx="2060996" cy="2065029"/>
          </a:xfrm>
          <a:prstGeom prst="rect"/>
        </p:spPr>
      </p:pic>
      <p:sp>
        <p:nvSpPr>
          <p:cNvPr id="1048638" name="Footer Placeholder 3"/>
          <p:cNvSpPr>
            <a:spLocks noMove="1" noResize="1" noRot="1" noGrp="1" noAdjustHandles="1" noEditPoint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p>
            <a:r>
              <a:rPr dirty="0" sz="1400" i="1" lang="en-US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dirty="0" sz="2800" lang="en-US">
              <a:solidFill>
                <a:srgbClr val="005B84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"/>
        <p:cNvGrpSpPr/>
        <p:nvPr/>
      </p:nvGrpSpPr>
      <p:grpSpPr>
        <a:xfrm/>
      </p:grpSpPr>
      <p:sp>
        <p:nvSpPr>
          <p:cNvPr id="10486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4194307" name="Chart 5"/>
          <p:cNvGraphicFramePr>
            <a:graphicFrameLocks/>
          </p:cNvGraphicFramePr>
          <p:nvPr/>
        </p:nvGraphicFramePr>
        <p:xfrm>
          <a:off x="333375" y="546735"/>
          <a:ext cx="9101455" cy="5033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048640" name="Footer Placeholder 3"/>
          <p:cNvSpPr>
            <a:spLocks noMove="1" noResize="1" noRot="1" noGrp="1" noAdjustHandles="1" noEditPoint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p>
            <a:r>
              <a:rPr dirty="0" sz="1400" i="1" lang="en-US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dirty="0" sz="2800" lang="en-US">
              <a:solidFill>
                <a:srgbClr val="005B84"/>
              </a:solidFill>
            </a:endParaRPr>
          </a:p>
        </p:txBody>
      </p:sp>
      <p:pic>
        <p:nvPicPr>
          <p:cNvPr id="2097164" name="Picture 5" descr="A blue circle with a hand and a drop of water on it  Description automatically generated"/>
          <p:cNvPicPr>
            <a:picLocks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9679288" y="237485"/>
            <a:ext cx="2060996" cy="2065029"/>
          </a:xfrm>
          <a:prstGeom prst="rect"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"/>
        <p:cNvGrpSpPr/>
        <p:nvPr/>
      </p:nvGrpSpPr>
      <p:grpSpPr>
        <a:xfrm/>
      </p:grpSpPr>
      <p:sp>
        <p:nvSpPr>
          <p:cNvPr id="10486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4194308" name="Chart 5"/>
          <p:cNvGraphicFramePr>
            <a:graphicFrameLocks/>
          </p:cNvGraphicFramePr>
          <p:nvPr/>
        </p:nvGraphicFramePr>
        <p:xfrm>
          <a:off x="596900" y="523875"/>
          <a:ext cx="8952230" cy="5517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048642" name="Footer Placeholder 3"/>
          <p:cNvSpPr>
            <a:spLocks noMove="1" noResize="1" noRot="1" noGrp="1" noAdjustHandles="1" noEditPoint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p>
            <a:r>
              <a:rPr dirty="0" sz="1400" i="1" lang="en-US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dirty="0" sz="2800" lang="en-US">
              <a:solidFill>
                <a:srgbClr val="005B84"/>
              </a:solidFill>
            </a:endParaRPr>
          </a:p>
        </p:txBody>
      </p:sp>
      <p:pic>
        <p:nvPicPr>
          <p:cNvPr id="2097165" name="Picture 5" descr="A blue circle with a hand and a drop of water on it  Description automatically generated"/>
          <p:cNvPicPr>
            <a:picLocks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9679288" y="237485"/>
            <a:ext cx="2060996" cy="2065029"/>
          </a:xfrm>
          <a:prstGeom prst="rect"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9" name=""/>
        <p:cNvGrpSpPr/>
        <p:nvPr/>
      </p:nvGrpSpPr>
      <p:grpSpPr>
        <a:xfrm/>
      </p:grpSpPr>
      <p:sp>
        <p:nvSpPr>
          <p:cNvPr id="104864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4194309" name="Chart 5"/>
          <p:cNvGraphicFramePr>
            <a:graphicFrameLocks/>
          </p:cNvGraphicFramePr>
          <p:nvPr/>
        </p:nvGraphicFramePr>
        <p:xfrm>
          <a:off x="607060" y="523875"/>
          <a:ext cx="8952230" cy="5517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048644" name="Footer Placeholder 3"/>
          <p:cNvSpPr>
            <a:spLocks noMove="1" noResize="1" noRot="1" noGrp="1" noAdjustHandles="1" noEditPoint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p>
            <a:r>
              <a:rPr dirty="0" sz="1400" i="1" lang="en-US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dirty="0" sz="2800" lang="en-US">
              <a:solidFill>
                <a:srgbClr val="005B84"/>
              </a:solidFill>
            </a:endParaRPr>
          </a:p>
        </p:txBody>
      </p:sp>
      <p:pic>
        <p:nvPicPr>
          <p:cNvPr id="2097166" name="Picture 5" descr="A blue circle with a hand and a drop of water on it  Description automatically generated"/>
          <p:cNvPicPr>
            <a:picLocks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9679288" y="237485"/>
            <a:ext cx="2060996" cy="2065029"/>
          </a:xfrm>
          <a:prstGeom prst="rect"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"/>
        <p:cNvGrpSpPr/>
        <p:nvPr/>
      </p:nvGrpSpPr>
      <p:grpSpPr>
        <a:xfrm/>
      </p:grpSpPr>
      <p:sp>
        <p:nvSpPr>
          <p:cNvPr id="104864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4194310" name="Chart 3"/>
          <p:cNvGraphicFramePr>
            <a:graphicFrameLocks/>
          </p:cNvGraphicFramePr>
          <p:nvPr/>
        </p:nvGraphicFramePr>
        <p:xfrm>
          <a:off x="516255" y="534670"/>
          <a:ext cx="8895715" cy="5182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2097167" name="Picture 5" descr="A blue circle with a hand and a drop of water on it  Description automatically generated"/>
          <p:cNvPicPr>
            <a:picLocks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9679288" y="237485"/>
            <a:ext cx="2060996" cy="2065029"/>
          </a:xfrm>
          <a:prstGeom prst="rect"/>
        </p:spPr>
      </p:pic>
      <p:sp>
        <p:nvSpPr>
          <p:cNvPr id="1048646" name="Footer Placeholder 3"/>
          <p:cNvSpPr>
            <a:spLocks noMove="1" noResize="1" noRot="1" noGrp="1" noAdjustHandles="1" noEditPoint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p>
            <a:r>
              <a:rPr dirty="0" sz="1400" i="1" lang="en-US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dirty="0" sz="2800" lang="en-US">
              <a:solidFill>
                <a:srgbClr val="005B84"/>
              </a:solidFill>
            </a:endParaRPr>
          </a:p>
        </p:txBody>
      </p:sp>
      <p:sp>
        <p:nvSpPr>
          <p:cNvPr id="1048647" name="Text Box 0"/>
          <p:cNvSpPr txBox="1"/>
          <p:nvPr/>
        </p:nvSpPr>
        <p:spPr>
          <a:xfrm>
            <a:off x="959485" y="5717540"/>
            <a:ext cx="5777230" cy="726441"/>
          </a:xfrm>
          <a:prstGeom prst="rect"/>
          <a:noFill/>
        </p:spPr>
        <p:txBody>
          <a:bodyPr rtlCol="0" wrap="square">
            <a:spAutoFit/>
          </a:bodyPr>
          <a:p>
            <a:r>
              <a:rPr sz="2400" lang="en-US">
                <a:sym typeface="+mn-ea"/>
              </a:rPr>
              <a:t>p = .018</a:t>
            </a:r>
            <a:endParaRPr sz="2400" lang="en-GB"/>
          </a:p>
          <a:p>
            <a:endParaRPr sz="2400"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048605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rgbClr val="005B84"/>
                </a:solidFill>
              </a:rPr>
              <a:t>Attitudes </a:t>
            </a:r>
            <a:endParaRPr lang="en-US">
              <a:solidFill>
                <a:srgbClr val="005B84"/>
              </a:solidFill>
            </a:endParaRPr>
          </a:p>
        </p:txBody>
      </p:sp>
      <p:sp>
        <p:nvSpPr>
          <p:cNvPr id="1048649" name="Content Placeholder 1048606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2400" lang="en-US"/>
              <a:t>93.2% → agreed hand hygiene prevents infections</a:t>
            </a:r>
            <a:endParaRPr sz="2400" lang="en-GB"/>
          </a:p>
          <a:p>
            <a:pPr indent="0" marL="0">
              <a:buNone/>
            </a:pPr>
            <a:endParaRPr sz="2400" lang="en-GB"/>
          </a:p>
          <a:p>
            <a:r>
              <a:rPr sz="2400" lang="en-US"/>
              <a:t>Only 38.5% strongly agreed curriculum emphasis is adequate</a:t>
            </a:r>
            <a:endParaRPr sz="2400" lang="en-US"/>
          </a:p>
        </p:txBody>
      </p:sp>
      <p:sp>
        <p:nvSpPr>
          <p:cNvPr id="1048650" name="Slide Number Placeholder 104860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  <a:t>15</a:t>
            </a:fld>
            <a:endParaRPr lang="en-US"/>
          </a:p>
        </p:txBody>
      </p:sp>
      <p:pic>
        <p:nvPicPr>
          <p:cNvPr id="2097168" name="Picture 5" descr="A blue circle with a hand and a drop of water on it  Description automatically generated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9679288" y="237485"/>
            <a:ext cx="2060996" cy="2065029"/>
          </a:xfrm>
          <a:prstGeom prst="rect"/>
        </p:spPr>
      </p:pic>
      <p:sp>
        <p:nvSpPr>
          <p:cNvPr id="1048651" name="Footer Placeholder 3"/>
          <p:cNvSpPr>
            <a:spLocks noMove="1" noResize="1" noRot="1" noGrp="1" noAdjustHandles="1" noEditPoint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p>
            <a:r>
              <a:rPr dirty="0" sz="1400" i="1" lang="en-US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dirty="0" sz="2800" lang="en-US">
              <a:solidFill>
                <a:srgbClr val="005B84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Slide Number Placeholder 104875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  <a:t>16</a:t>
            </a:fld>
            <a:endParaRPr lang="en-US"/>
          </a:p>
        </p:txBody>
      </p:sp>
      <p:pic>
        <p:nvPicPr>
          <p:cNvPr id="2097169" name="Picture 5" descr="A blue circle with a hand and a drop of water on it  Description automatically generated"/>
          <p:cNvPicPr>
            <a:picLocks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9679288" y="237485"/>
            <a:ext cx="2060996" cy="2065029"/>
          </a:xfrm>
          <a:prstGeom prst="rect"/>
        </p:spPr>
      </p:pic>
      <p:graphicFrame>
        <p:nvGraphicFramePr>
          <p:cNvPr id="4194311" name="Chart 4194306"/>
          <p:cNvGraphicFramePr>
            <a:graphicFrameLocks/>
          </p:cNvGraphicFramePr>
          <p:nvPr/>
        </p:nvGraphicFramePr>
        <p:xfrm>
          <a:off x="333375" y="596900"/>
          <a:ext cx="9268460" cy="5443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048653" name="Footer Placeholder 3"/>
          <p:cNvSpPr>
            <a:spLocks noMove="1" noResize="1" noRot="1" noGrp="1" noAdjustHandles="1" noEditPoint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p>
            <a:r>
              <a:rPr dirty="0" sz="1400" i="1" lang="en-US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dirty="0" sz="2800" lang="en-US">
              <a:solidFill>
                <a:srgbClr val="005B84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itle 104861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rgbClr val="005B84"/>
                </a:solidFill>
              </a:rPr>
              <a:t>Practices </a:t>
            </a:r>
            <a:endParaRPr lang="en-US">
              <a:solidFill>
                <a:srgbClr val="005B84"/>
              </a:solidFill>
            </a:endParaRPr>
          </a:p>
        </p:txBody>
      </p:sp>
      <p:sp>
        <p:nvSpPr>
          <p:cNvPr id="1048655" name="Slide Number Placeholder 104861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  <a:t>17</a:t>
            </a:fld>
            <a:endParaRPr lang="en-US"/>
          </a:p>
        </p:txBody>
      </p:sp>
      <p:pic>
        <p:nvPicPr>
          <p:cNvPr id="2097170" name="Picture 5" descr="A blue circle with a hand and a drop of water on it  Description automatically generated"/>
          <p:cNvPicPr>
            <a:picLocks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9679288" y="237485"/>
            <a:ext cx="2060996" cy="2065029"/>
          </a:xfrm>
          <a:prstGeom prst="rect"/>
        </p:spPr>
      </p:pic>
      <p:sp>
        <p:nvSpPr>
          <p:cNvPr id="1048656" name="Footer Placeholder 3"/>
          <p:cNvSpPr>
            <a:spLocks noMove="1" noResize="1" noRot="1" noGrp="1" noAdjustHandles="1" noEditPoint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p>
            <a:r>
              <a:rPr dirty="0" sz="1400" i="1" lang="en-US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dirty="0" sz="2800" lang="en-US">
              <a:solidFill>
                <a:srgbClr val="005B84"/>
              </a:solidFill>
            </a:endParaRPr>
          </a:p>
        </p:txBody>
      </p:sp>
      <p:graphicFrame>
        <p:nvGraphicFramePr>
          <p:cNvPr id="4194312" name="Chart 0"/>
          <p:cNvGraphicFramePr>
            <a:graphicFrameLocks/>
          </p:cNvGraphicFramePr>
          <p:nvPr/>
        </p:nvGraphicFramePr>
        <p:xfrm>
          <a:off x="813435" y="1300480"/>
          <a:ext cx="8301355" cy="4462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4" name=""/>
        <p:cNvGrpSpPr/>
        <p:nvPr/>
      </p:nvGrpSpPr>
      <p:grpSpPr>
        <a:xfrm/>
      </p:grpSpPr>
      <p:sp>
        <p:nvSpPr>
          <p:cNvPr id="104865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4194313" name="Chart 5"/>
          <p:cNvGraphicFramePr>
            <a:graphicFrameLocks/>
          </p:cNvGraphicFramePr>
          <p:nvPr/>
        </p:nvGraphicFramePr>
        <p:xfrm>
          <a:off x="654050" y="397510"/>
          <a:ext cx="9025255" cy="5399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048658" name="Footer Placeholder 3"/>
          <p:cNvSpPr>
            <a:spLocks noMove="1" noResize="1" noRot="1" noGrp="1" noAdjustHandles="1" noEditPoint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p>
            <a:r>
              <a:rPr dirty="0" sz="1400" i="1" lang="en-US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dirty="0" sz="2800" lang="en-US">
              <a:solidFill>
                <a:srgbClr val="005B84"/>
              </a:solidFill>
            </a:endParaRPr>
          </a:p>
        </p:txBody>
      </p:sp>
      <p:pic>
        <p:nvPicPr>
          <p:cNvPr id="2097171" name="Picture 5" descr="A blue circle with a hand and a drop of water on it  Description automatically generated"/>
          <p:cNvPicPr>
            <a:picLocks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9679288" y="237485"/>
            <a:ext cx="2060996" cy="2065029"/>
          </a:xfrm>
          <a:prstGeom prst="rect"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5" name=""/>
        <p:cNvGrpSpPr/>
        <p:nvPr/>
      </p:nvGrpSpPr>
      <p:grpSpPr>
        <a:xfrm/>
      </p:grpSpPr>
      <p:sp>
        <p:nvSpPr>
          <p:cNvPr id="104865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4194314" name="Chart 5"/>
          <p:cNvGraphicFramePr>
            <a:graphicFrameLocks/>
          </p:cNvGraphicFramePr>
          <p:nvPr/>
        </p:nvGraphicFramePr>
        <p:xfrm>
          <a:off x="574040" y="740410"/>
          <a:ext cx="8804275" cy="485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048660" name="Footer Placeholder 3"/>
          <p:cNvSpPr>
            <a:spLocks noMove="1" noResize="1" noRot="1" noGrp="1" noAdjustHandles="1" noEditPoint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p>
            <a:r>
              <a:rPr dirty="0" sz="1400" i="1" lang="en-US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dirty="0" sz="2800" lang="en-US">
              <a:solidFill>
                <a:srgbClr val="005B84"/>
              </a:solidFill>
            </a:endParaRPr>
          </a:p>
        </p:txBody>
      </p:sp>
      <p:pic>
        <p:nvPicPr>
          <p:cNvPr id="2097172" name="Picture 5" descr="A blue circle with a hand and a drop of water on it  Description automatically generated"/>
          <p:cNvPicPr>
            <a:picLocks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9679288" y="237485"/>
            <a:ext cx="2060996" cy="2065029"/>
          </a:xfrm>
          <a:prstGeom prst="rect"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/>
      </p:grpSpPr>
      <p:sp>
        <p:nvSpPr>
          <p:cNvPr id="1048606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rgbClr val="005B84"/>
                </a:solidFill>
              </a:rPr>
              <a:t>Authors</a:t>
            </a:r>
            <a:endParaRPr lang="en-US">
              <a:solidFill>
                <a:srgbClr val="005B84"/>
              </a:solidFill>
            </a:endParaRPr>
          </a:p>
        </p:txBody>
      </p:sp>
      <p:sp>
        <p:nvSpPr>
          <p:cNvPr id="1048607" name="Content Placeholder 6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20000"/>
              </a:lnSpc>
            </a:pPr>
            <a:r>
              <a:rPr sz="2400" lang="en-US"/>
              <a:t>Mercy Chepkoech</a:t>
            </a:r>
            <a:r>
              <a:rPr baseline="30000" sz="2400" lang="en-US"/>
              <a:t>1</a:t>
            </a:r>
            <a:r>
              <a:rPr sz="2400" lang="en-US"/>
              <a:t>, Kelvin Kipkoech</a:t>
            </a:r>
            <a:r>
              <a:rPr baseline="30000" sz="2400" lang="en-US"/>
              <a:t>1</a:t>
            </a:r>
            <a:r>
              <a:rPr sz="2400" lang="en-US"/>
              <a:t>, Fredrick Ochieng</a:t>
            </a:r>
            <a:r>
              <a:rPr baseline="30000" sz="2400" lang="en-US"/>
              <a:t>1</a:t>
            </a:r>
            <a:r>
              <a:rPr sz="2400" lang="en-US"/>
              <a:t>,</a:t>
            </a:r>
            <a:r>
              <a:rPr sz="2400" lang="en-US">
                <a:solidFill>
                  <a:srgbClr val="00B0F0"/>
                </a:solidFill>
              </a:rPr>
              <a:t> Anthony Sifuna</a:t>
            </a:r>
            <a:r>
              <a:rPr baseline="30000" sz="2400" lang="en-US">
                <a:solidFill>
                  <a:srgbClr val="00B0F0"/>
                </a:solidFill>
              </a:rPr>
              <a:t>2</a:t>
            </a:r>
            <a:endParaRPr baseline="30000" sz="2400" lang="en-US">
              <a:solidFill>
                <a:srgbClr val="00B0F0"/>
              </a:solidFill>
            </a:endParaRPr>
          </a:p>
          <a:p>
            <a:endParaRPr baseline="30000" sz="2400" lang="en-US">
              <a:solidFill>
                <a:srgbClr val="00B0F0"/>
              </a:solidFill>
            </a:endParaRPr>
          </a:p>
          <a:p>
            <a:pPr>
              <a:lnSpc>
                <a:spcPct val="130000"/>
              </a:lnSpc>
            </a:pPr>
            <a:r>
              <a:rPr baseline="30000" sz="2400" lang="en-US">
                <a:solidFill>
                  <a:srgbClr val="002060"/>
                </a:solidFill>
              </a:rPr>
              <a:t>1</a:t>
            </a:r>
            <a:r>
              <a:rPr sz="2400" lang="en-US">
                <a:solidFill>
                  <a:srgbClr val="002060"/>
                </a:solidFill>
              </a:rPr>
              <a:t>Masinde Muliro University of Science and Technology, </a:t>
            </a:r>
            <a:r>
              <a:rPr baseline="30000" sz="2400" lang="en-US">
                <a:solidFill>
                  <a:srgbClr val="00B0F0"/>
                </a:solidFill>
              </a:rPr>
              <a:t>2</a:t>
            </a:r>
            <a:r>
              <a:rPr sz="2400" lang="en-US">
                <a:solidFill>
                  <a:srgbClr val="00B0F0"/>
                </a:solidFill>
              </a:rPr>
              <a:t>Masinde Muliro University of Science and Technology</a:t>
            </a:r>
            <a:endParaRPr sz="2400" lang="en-US">
              <a:solidFill>
                <a:srgbClr val="00B0F0"/>
              </a:solidFill>
            </a:endParaRPr>
          </a:p>
        </p:txBody>
      </p:sp>
      <p:sp>
        <p:nvSpPr>
          <p:cNvPr id="104860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  <a:t>2</a:t>
            </a:fld>
            <a:endParaRPr lang="en-US"/>
          </a:p>
        </p:txBody>
      </p:sp>
      <p:sp>
        <p:nvSpPr>
          <p:cNvPr id="1048609" name="Footer Placeholder 3"/>
          <p:cNvSpPr>
            <a:spLocks noMove="1" noResize="1" noRot="1" noGrp="1" noAdjustHandles="1" noEditPoint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p>
            <a:r>
              <a:rPr dirty="0" sz="1400" i="1" lang="en-US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dirty="0" sz="2800" lang="en-US">
              <a:solidFill>
                <a:srgbClr val="005B84"/>
              </a:solidFill>
            </a:endParaRPr>
          </a:p>
        </p:txBody>
      </p:sp>
      <p:pic>
        <p:nvPicPr>
          <p:cNvPr id="2097154" name="Picture 5" descr="A blue circle with a hand and a drop of water on it  Description automatically generated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9679288" y="237485"/>
            <a:ext cx="2060996" cy="2065029"/>
          </a:xfrm>
          <a:prstGeom prst="rect"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6" name=""/>
        <p:cNvGrpSpPr/>
        <p:nvPr/>
      </p:nvGrpSpPr>
      <p:grpSpPr>
        <a:xfrm/>
      </p:grpSpPr>
      <p:sp>
        <p:nvSpPr>
          <p:cNvPr id="104866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4194315" name="Chart 5"/>
          <p:cNvGraphicFramePr>
            <a:graphicFrameLocks/>
          </p:cNvGraphicFramePr>
          <p:nvPr/>
        </p:nvGraphicFramePr>
        <p:xfrm>
          <a:off x="589280" y="671830"/>
          <a:ext cx="8867140" cy="5261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2097173" name="Picture 5" descr="A blue circle with a hand and a drop of water on it  Description automatically generated"/>
          <p:cNvPicPr>
            <a:picLocks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9679288" y="237485"/>
            <a:ext cx="2060996" cy="2065029"/>
          </a:xfrm>
          <a:prstGeom prst="rect"/>
        </p:spPr>
      </p:pic>
      <p:sp>
        <p:nvSpPr>
          <p:cNvPr id="1048662" name="Footer Placeholder 3"/>
          <p:cNvSpPr>
            <a:spLocks noMove="1" noResize="1" noRot="1" noGrp="1" noAdjustHandles="1" noEditPoint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p>
            <a:r>
              <a:rPr dirty="0" sz="1400" i="1" lang="en-US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dirty="0" sz="2800" lang="en-US">
              <a:solidFill>
                <a:srgbClr val="005B84"/>
              </a:solidFill>
            </a:endParaRPr>
          </a:p>
        </p:txBody>
      </p:sp>
      <p:sp>
        <p:nvSpPr>
          <p:cNvPr id="1048663" name="Text Box 0"/>
          <p:cNvSpPr txBox="1"/>
          <p:nvPr/>
        </p:nvSpPr>
        <p:spPr>
          <a:xfrm>
            <a:off x="1268095" y="5654675"/>
            <a:ext cx="4064000" cy="408940"/>
          </a:xfrm>
          <a:prstGeom prst="rect"/>
          <a:noFill/>
        </p:spPr>
        <p:txBody>
          <a:bodyPr rtlCol="0" wrap="square">
            <a:spAutoFit/>
          </a:bodyPr>
          <a:p>
            <a:r>
              <a:rPr sz="2400" lang="en-US">
                <a:sym typeface="+mn-ea"/>
              </a:rPr>
              <a:t>p &lt; .001</a:t>
            </a:r>
            <a:endParaRPr sz="2400" lang="en-US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Title 104863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GB" lang="en-US">
                <a:solidFill>
                  <a:srgbClr val="005B84"/>
                </a:solidFill>
              </a:rPr>
              <a:t>Results</a:t>
            </a:r>
            <a:endParaRPr altLang="en-GB" lang="en-US">
              <a:solidFill>
                <a:srgbClr val="005B84"/>
              </a:solidFill>
            </a:endParaRPr>
          </a:p>
        </p:txBody>
      </p:sp>
      <p:sp>
        <p:nvSpPr>
          <p:cNvPr id="1048665" name="Content Placeholder 1048634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40000"/>
              </a:lnSpc>
            </a:pPr>
            <a:r>
              <a:rPr sz="2400" lang="en-US"/>
              <a:t>Course of study ↔ knowledge → NS (p = .301)</a:t>
            </a:r>
            <a:endParaRPr sz="2400" lang="en-GB"/>
          </a:p>
          <a:p>
            <a:pPr>
              <a:lnSpc>
                <a:spcPct val="140000"/>
              </a:lnSpc>
            </a:pPr>
            <a:r>
              <a:rPr sz="2400" lang="en-US"/>
              <a:t>Gender ↔ practices → NS (p = .599)</a:t>
            </a:r>
            <a:endParaRPr sz="2400" lang="en-GB"/>
          </a:p>
          <a:p>
            <a:pPr indent="0" marL="0">
              <a:lnSpc>
                <a:spcPct val="140000"/>
              </a:lnSpc>
              <a:buNone/>
            </a:pPr>
            <a:endParaRPr sz="2400" lang="en-GB"/>
          </a:p>
        </p:txBody>
      </p:sp>
      <p:sp>
        <p:nvSpPr>
          <p:cNvPr id="1048666" name="Slide Number Placeholder 104863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  <a:t>21</a:t>
            </a:fld>
            <a:endParaRPr lang="en-US"/>
          </a:p>
        </p:txBody>
      </p:sp>
      <p:pic>
        <p:nvPicPr>
          <p:cNvPr id="2097174" name="Picture 5" descr="A blue circle with a hand and a drop of water on it  Description automatically generated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9679288" y="237485"/>
            <a:ext cx="2060996" cy="2065029"/>
          </a:xfrm>
          <a:prstGeom prst="rect"/>
        </p:spPr>
      </p:pic>
      <p:sp>
        <p:nvSpPr>
          <p:cNvPr id="1048667" name="Footer Placeholder 3"/>
          <p:cNvSpPr>
            <a:spLocks noMove="1" noResize="1" noRot="1" noGrp="1" noAdjustHandles="1" noEditPoint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p>
            <a:r>
              <a:rPr dirty="0" sz="1400" i="1" lang="en-US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dirty="0" sz="2800" lang="en-US">
              <a:solidFill>
                <a:srgbClr val="005B84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Title 1048637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rgbClr val="005B84"/>
                </a:solidFill>
              </a:rPr>
              <a:t>Conclusion </a:t>
            </a:r>
            <a:endParaRPr lang="en-US">
              <a:solidFill>
                <a:srgbClr val="005B84"/>
              </a:solidFill>
            </a:endParaRPr>
          </a:p>
        </p:txBody>
      </p:sp>
      <p:sp>
        <p:nvSpPr>
          <p:cNvPr id="1048669" name="Content Placeholder 1048638"/>
          <p:cNvSpPr>
            <a:spLocks noGrp="1"/>
          </p:cNvSpPr>
          <p:nvPr>
            <p:ph idx="1"/>
          </p:nvPr>
        </p:nvSpPr>
        <p:spPr>
          <a:xfrm>
            <a:off x="677545" y="1931035"/>
            <a:ext cx="8596630" cy="4110355"/>
          </a:xfrm>
        </p:spPr>
        <p:txBody>
          <a:bodyPr/>
          <a:p>
            <a:pPr>
              <a:lnSpc>
                <a:spcPct val="170000"/>
              </a:lnSpc>
            </a:pPr>
            <a:r>
              <a:rPr sz="2400" lang="en-US"/>
              <a:t>Students had moderate knowledge, positive attitudes</a:t>
            </a:r>
            <a:endParaRPr sz="2400" lang="en-GB"/>
          </a:p>
          <a:p>
            <a:pPr>
              <a:lnSpc>
                <a:spcPct val="170000"/>
              </a:lnSpc>
            </a:pPr>
            <a:r>
              <a:rPr sz="2400" lang="en-US"/>
              <a:t>Practice compliance remained low</a:t>
            </a:r>
            <a:endParaRPr sz="2400" lang="en-GB"/>
          </a:p>
          <a:p>
            <a:pPr>
              <a:lnSpc>
                <a:spcPct val="170000"/>
              </a:lnSpc>
            </a:pPr>
            <a:r>
              <a:rPr sz="2400" lang="en-US"/>
              <a:t>Training and role modelling improved outcomes</a:t>
            </a:r>
            <a:endParaRPr sz="2400" lang="en-GB"/>
          </a:p>
          <a:p>
            <a:pPr>
              <a:lnSpc>
                <a:spcPct val="170000"/>
              </a:lnSpc>
            </a:pPr>
            <a:r>
              <a:rPr sz="2400" lang="en-US"/>
              <a:t>Barriers → supplies, time, behaviour</a:t>
            </a:r>
            <a:endParaRPr sz="2400" lang="en-US"/>
          </a:p>
        </p:txBody>
      </p:sp>
      <p:sp>
        <p:nvSpPr>
          <p:cNvPr id="1048670" name="Slide Number Placeholder 1048639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  <a:t>22</a:t>
            </a:fld>
            <a:endParaRPr lang="en-US"/>
          </a:p>
        </p:txBody>
      </p:sp>
      <p:pic>
        <p:nvPicPr>
          <p:cNvPr id="2097175" name="Picture 5" descr="A blue circle with a hand and a drop of water on it  Description automatically generated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9679288" y="237485"/>
            <a:ext cx="2060996" cy="2065029"/>
          </a:xfrm>
          <a:prstGeom prst="rect"/>
        </p:spPr>
      </p:pic>
      <p:sp>
        <p:nvSpPr>
          <p:cNvPr id="1048671" name="Footer Placeholder 3"/>
          <p:cNvSpPr>
            <a:spLocks noMove="1" noResize="1" noRot="1" noGrp="1" noAdjustHandles="1" noEditPoint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p>
            <a:r>
              <a:rPr dirty="0" sz="1400" i="1" lang="en-US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dirty="0" sz="2800" lang="en-US">
              <a:solidFill>
                <a:srgbClr val="005B84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Title 104864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rgbClr val="005B84"/>
                </a:solidFill>
              </a:rPr>
              <a:t>Recommendations </a:t>
            </a:r>
            <a:endParaRPr lang="en-US">
              <a:solidFill>
                <a:srgbClr val="005B84"/>
              </a:solidFill>
            </a:endParaRPr>
          </a:p>
        </p:txBody>
      </p:sp>
      <p:sp>
        <p:nvSpPr>
          <p:cNvPr id="1048673" name="Content Placeholder 1048642"/>
          <p:cNvSpPr>
            <a:spLocks noGrp="1"/>
          </p:cNvSpPr>
          <p:nvPr>
            <p:ph idx="1"/>
          </p:nvPr>
        </p:nvSpPr>
        <p:spPr>
          <a:xfrm>
            <a:off x="677334" y="1930084"/>
            <a:ext cx="8596668" cy="3880773"/>
          </a:xfrm>
        </p:spPr>
        <p:txBody>
          <a:bodyPr/>
          <a:p>
            <a:pPr>
              <a:lnSpc>
                <a:spcPct val="160000"/>
              </a:lnSpc>
            </a:pPr>
            <a:r>
              <a:rPr sz="2400" lang="en-US"/>
              <a:t>Strengthen hand hygiene teaching in curriculum</a:t>
            </a:r>
            <a:endParaRPr sz="2400" lang="en-GB"/>
          </a:p>
          <a:p>
            <a:pPr>
              <a:lnSpc>
                <a:spcPct val="160000"/>
              </a:lnSpc>
            </a:pPr>
            <a:r>
              <a:rPr sz="2400" lang="en-US"/>
              <a:t>Ensure availability of supplies</a:t>
            </a:r>
            <a:endParaRPr sz="2400" lang="en-GB"/>
          </a:p>
          <a:p>
            <a:pPr>
              <a:lnSpc>
                <a:spcPct val="160000"/>
              </a:lnSpc>
            </a:pPr>
            <a:r>
              <a:rPr sz="2400" lang="en-US"/>
              <a:t>Senior staff should model compliance</a:t>
            </a:r>
            <a:endParaRPr sz="2400" lang="en-GB"/>
          </a:p>
          <a:p>
            <a:pPr>
              <a:lnSpc>
                <a:spcPct val="160000"/>
              </a:lnSpc>
            </a:pPr>
            <a:r>
              <a:rPr sz="2400" lang="en-US"/>
              <a:t>Behaviour change interventions for sustainability</a:t>
            </a:r>
            <a:endParaRPr sz="2400" lang="en-US"/>
          </a:p>
        </p:txBody>
      </p:sp>
      <p:sp>
        <p:nvSpPr>
          <p:cNvPr id="1048674" name="Slide Number Placeholder 104864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  <a:t>23</a:t>
            </a:fld>
            <a:endParaRPr lang="en-US"/>
          </a:p>
        </p:txBody>
      </p:sp>
      <p:pic>
        <p:nvPicPr>
          <p:cNvPr id="2097176" name="Picture 5" descr="A blue circle with a hand and a drop of water on it  Description automatically generated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9679288" y="237485"/>
            <a:ext cx="2060996" cy="2065029"/>
          </a:xfrm>
          <a:prstGeom prst="rect"/>
        </p:spPr>
      </p:pic>
      <p:sp>
        <p:nvSpPr>
          <p:cNvPr id="1048675" name="Footer Placeholder 3"/>
          <p:cNvSpPr>
            <a:spLocks noMove="1" noResize="1" noRot="1" noGrp="1" noAdjustHandles="1" noEditPoint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p>
            <a:r>
              <a:rPr dirty="0" sz="1400" i="1" lang="en-US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dirty="0" sz="2800" lang="en-US">
              <a:solidFill>
                <a:srgbClr val="005B84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Title 1"/>
          <p:cNvSpPr>
            <a:spLocks noGrp="1"/>
          </p:cNvSpPr>
          <p:nvPr>
            <p:ph type="title"/>
          </p:nvPr>
        </p:nvSpPr>
        <p:spPr>
          <a:xfrm>
            <a:off x="4105381" y="5814031"/>
            <a:ext cx="2869565" cy="819785"/>
          </a:xfrm>
        </p:spPr>
        <p:txBody>
          <a:bodyPr>
            <a:normAutofit fontScale="97222"/>
          </a:bodyPr>
          <a:p>
            <a:r>
              <a:rPr dirty="0" lang="en-US">
                <a:solidFill>
                  <a:srgbClr val="005B84"/>
                </a:solidFill>
              </a:rPr>
              <a:t>THANK YOU..</a:t>
            </a:r>
            <a:r>
              <a:rPr dirty="0" lang="en-US">
                <a:solidFill>
                  <a:srgbClr val="005B84"/>
                </a:solidFill>
              </a:rPr>
              <a:t>.</a:t>
            </a:r>
            <a:endParaRPr dirty="0" lang="en-US">
              <a:solidFill>
                <a:srgbClr val="005B84"/>
              </a:solidFill>
            </a:endParaRPr>
          </a:p>
        </p:txBody>
      </p:sp>
      <p:sp>
        <p:nvSpPr>
          <p:cNvPr id="104867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  <a:t>24</a:t>
            </a:fld>
            <a:endParaRPr lang="en-US"/>
          </a:p>
        </p:txBody>
      </p:sp>
      <p:pic>
        <p:nvPicPr>
          <p:cNvPr id="2097177" name="Picture 5" descr="A blue circle with a hand and a drop of water on it  Description automatically generated"/>
          <p:cNvPicPr>
            <a:picLocks noChangeAspect="1" noMove="1" noResize="1" noRot="1" noGrp="1" noAdjustHandles="1" noEditPoints="1" noChangeArrowheads="1" noChangeShapeType="1" noCrop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778000" y="1683385"/>
            <a:ext cx="3484245" cy="3491230"/>
          </a:xfrm>
          <a:prstGeom prst="rect"/>
        </p:spPr>
      </p:pic>
      <p:sp>
        <p:nvSpPr>
          <p:cNvPr id="1048678" name="Footer Placeholder 6"/>
          <p:cNvSpPr>
            <a:spLocks noMove="1" noResize="1" noRot="1" noGrp="1" noAdjustHandles="1" noEditPoints="1" noChangeArrowheads="1" noChangeShapeType="1"/>
          </p:cNvSpPr>
          <p:nvPr>
            <p:ph type="ftr" sz="quarter" idx="11"/>
          </p:nvPr>
        </p:nvSpPr>
        <p:spPr/>
        <p:txBody>
          <a:bodyPr/>
          <a:p>
            <a:r>
              <a:rPr dirty="0" sz="1600" lang="en-US">
                <a:solidFill>
                  <a:srgbClr val="005B84"/>
                </a:solidFill>
              </a:rPr>
              <a:t>IPNET-K Conference 2025</a:t>
            </a:r>
            <a:endParaRPr dirty="0" sz="1600" lang="en-US">
              <a:solidFill>
                <a:srgbClr val="005B84"/>
              </a:solidFill>
            </a:endParaRPr>
          </a:p>
        </p:txBody>
      </p:sp>
      <p:pic>
        <p:nvPicPr>
          <p:cNvPr id="2097178" name="Picture 2097175"/>
          <p:cNvPicPr>
            <a:picLocks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5712460" y="1683333"/>
            <a:ext cx="4229172" cy="3491417"/>
          </a:xfrm>
          <a:prstGeom prst="rect"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Slide Number Placeholder 104877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  <a:t>3</a:t>
            </a:fld>
            <a:endParaRPr lang="en-US"/>
          </a:p>
        </p:txBody>
      </p:sp>
      <p:pic>
        <p:nvPicPr>
          <p:cNvPr id="2097155" name="Picture 5" descr="A blue circle with a hand and a drop of water on it  Description automatically generated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9679288" y="237485"/>
            <a:ext cx="2060996" cy="2065029"/>
          </a:xfrm>
          <a:prstGeom prst="rect"/>
        </p:spPr>
      </p:pic>
      <p:pic>
        <p:nvPicPr>
          <p:cNvPr id="2097156" name="Picture 0" descr="1757915562480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rcRect b="10025"/>
          <a:stretch>
            <a:fillRect/>
          </a:stretch>
        </p:blipFill>
        <p:spPr>
          <a:xfrm>
            <a:off x="1884680" y="173990"/>
            <a:ext cx="7151370" cy="5840095"/>
          </a:xfrm>
          <a:prstGeom prst="rect"/>
        </p:spPr>
      </p:pic>
      <p:sp>
        <p:nvSpPr>
          <p:cNvPr id="1048614" name="Footer Placeholder 3"/>
          <p:cNvSpPr>
            <a:spLocks noMove="1" noResize="1" noRot="1" noGrp="1" noAdjustHandles="1" noEditPoint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p>
            <a:r>
              <a:rPr dirty="0" sz="1400" i="1" lang="en-US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dirty="0" sz="2800" lang="en-US">
              <a:solidFill>
                <a:srgbClr val="005B84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>
                <a:solidFill>
                  <a:srgbClr val="005B84"/>
                </a:solidFill>
              </a:rPr>
              <a:t>Introduction</a:t>
            </a:r>
            <a:endParaRPr dirty="0" lang="en-US">
              <a:solidFill>
                <a:srgbClr val="005B84"/>
              </a:solidFill>
            </a:endParaRPr>
          </a:p>
        </p:txBody>
      </p:sp>
      <p:sp>
        <p:nvSpPr>
          <p:cNvPr id="1048616" name="Content Placeholder 2"/>
          <p:cNvSpPr>
            <a:spLocks noGrp="1"/>
          </p:cNvSpPr>
          <p:nvPr>
            <p:ph idx="1"/>
          </p:nvPr>
        </p:nvSpPr>
        <p:spPr>
          <a:xfrm>
            <a:off x="602615" y="1930400"/>
            <a:ext cx="8596630" cy="3880485"/>
          </a:xfrm>
        </p:spPr>
        <p:txBody>
          <a:bodyPr>
            <a:noAutofit/>
          </a:bodyPr>
          <a:p>
            <a:r>
              <a:rPr b="1" sz="2400" lang="en-US"/>
              <a:t>Healthcare-associated infections</a:t>
            </a:r>
            <a:r>
              <a:rPr sz="2400" lang="en-US"/>
              <a:t> (HCAIs) → major cause of morbidity &amp; mortality</a:t>
            </a:r>
            <a:endParaRPr sz="2400" lang="en-US"/>
          </a:p>
          <a:p>
            <a:r>
              <a:rPr b="1" sz="2400" lang="en-US"/>
              <a:t>Hand hygiene</a:t>
            </a:r>
            <a:r>
              <a:rPr sz="2400" lang="en-US">
                <a:sym typeface="+mn-ea"/>
              </a:rPr>
              <a:t>→ </a:t>
            </a:r>
            <a:r>
              <a:rPr sz="2400" lang="en-US"/>
              <a:t>most effective, low-cost method of prevention</a:t>
            </a:r>
            <a:endParaRPr sz="2400" lang="en-US"/>
          </a:p>
          <a:p>
            <a:r>
              <a:rPr sz="2400" lang="en-US"/>
              <a:t>Low compliance among healthcare workers remains low</a:t>
            </a:r>
            <a:endParaRPr sz="2400" lang="en-US"/>
          </a:p>
          <a:p>
            <a:r>
              <a:rPr sz="2400" lang="en-US"/>
              <a:t>Clinical students frequently provide patient care → potential transmission risk</a:t>
            </a:r>
            <a:endParaRPr sz="2400" lang="en-US"/>
          </a:p>
          <a:p>
            <a:pPr>
              <a:lnSpc>
                <a:spcPct val="110000"/>
              </a:lnSpc>
            </a:pPr>
            <a:r>
              <a:rPr sz="2400" lang="en-US"/>
              <a:t>Role modelling, training, and resource availability influence behaviour</a:t>
            </a:r>
            <a:endParaRPr sz="2400" lang="en-US"/>
          </a:p>
        </p:txBody>
      </p:sp>
      <p:sp>
        <p:nvSpPr>
          <p:cNvPr id="1048617" name="Footer Placeholder 3"/>
          <p:cNvSpPr>
            <a:spLocks noMove="1" noResize="1" noRot="1" noGrp="1" noAdjustHandles="1" noEditPoint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p>
            <a:r>
              <a:rPr dirty="0" sz="1400" i="1" lang="en-US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dirty="0" sz="2800" lang="en-US">
              <a:solidFill>
                <a:srgbClr val="005B84"/>
              </a:solidFill>
            </a:endParaRPr>
          </a:p>
        </p:txBody>
      </p:sp>
      <p:sp>
        <p:nvSpPr>
          <p:cNvPr id="10486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90663" y="6088988"/>
            <a:ext cx="683339" cy="365125"/>
          </a:xfrm>
        </p:spPr>
        <p:txBody>
          <a:bodyPr/>
          <a:p>
            <a:fld id="{E0D0C9AF-4D20-49D8-81AA-701CE21054A6}" type="slidenum">
              <a:rPr lang="en-US" smtClean="0"/>
              <a:t>4</a:t>
            </a:fld>
            <a:endParaRPr lang="en-US"/>
          </a:p>
        </p:txBody>
      </p:sp>
      <p:pic>
        <p:nvPicPr>
          <p:cNvPr id="2097157" name="Picture 5" descr="A blue circle with a hand and a drop of water on it  Description automatically generated"/>
          <p:cNvPicPr>
            <a:picLocks noChangeAspect="1" noMove="1" noResize="1" noRot="1" noGrp="1" noAdjustHandles="1" noEditPoints="1" noChangeArrowheads="1" noChangeShapeType="1" noCrop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9679288" y="237485"/>
            <a:ext cx="2060996" cy="2065029"/>
          </a:xfrm>
          <a:prstGeom prst="rect"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04860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rgbClr val="005B84"/>
                </a:solidFill>
              </a:rPr>
              <a:t>Methods </a:t>
            </a:r>
            <a:endParaRPr lang="en-US">
              <a:solidFill>
                <a:srgbClr val="005B84"/>
              </a:solidFill>
            </a:endParaRPr>
          </a:p>
        </p:txBody>
      </p:sp>
      <p:sp>
        <p:nvSpPr>
          <p:cNvPr id="1048620" name="Content Placeholder 1048602"/>
          <p:cNvSpPr>
            <a:spLocks noGrp="1"/>
          </p:cNvSpPr>
          <p:nvPr>
            <p:ph idx="1"/>
          </p:nvPr>
        </p:nvSpPr>
        <p:spPr>
          <a:xfrm>
            <a:off x="677545" y="1929765"/>
            <a:ext cx="8596630" cy="4111625"/>
          </a:xfrm>
        </p:spPr>
        <p:txBody>
          <a:bodyPr>
            <a:normAutofit/>
          </a:bodyPr>
          <a:p>
            <a:r>
              <a:rPr sz="2400" lang="en-US"/>
              <a:t>Design: Cross-sectional study</a:t>
            </a:r>
            <a:endParaRPr sz="2400" lang="en-GB"/>
          </a:p>
          <a:p>
            <a:pPr>
              <a:lnSpc>
                <a:spcPct val="160000"/>
              </a:lnSpc>
            </a:pPr>
            <a:r>
              <a:rPr sz="2400" lang="en-US"/>
              <a:t>Setting: Kakamega County General Teaching &amp; Referral Hospital</a:t>
            </a:r>
            <a:endParaRPr sz="2400" lang="en-GB"/>
          </a:p>
          <a:p>
            <a:pPr>
              <a:lnSpc>
                <a:spcPct val="110000"/>
              </a:lnSpc>
            </a:pPr>
            <a:r>
              <a:rPr sz="2400" lang="en-US"/>
              <a:t>Period: 3rd–13th July 2025</a:t>
            </a:r>
            <a:endParaRPr sz="2400" lang="en-GB"/>
          </a:p>
          <a:p>
            <a:pPr>
              <a:lnSpc>
                <a:spcPct val="110000"/>
              </a:lnSpc>
            </a:pPr>
            <a:r>
              <a:rPr sz="2400" lang="en-US"/>
              <a:t>Participants: 192 clinical year students (Years 3–6)</a:t>
            </a:r>
            <a:endParaRPr sz="2400" lang="en-GB"/>
          </a:p>
          <a:p>
            <a:pPr>
              <a:lnSpc>
                <a:spcPct val="110000"/>
              </a:lnSpc>
            </a:pPr>
            <a:r>
              <a:rPr sz="2400" lang="en-US"/>
              <a:t>Sampling: Convenience sampling</a:t>
            </a:r>
            <a:endParaRPr sz="2400" lang="en-GB"/>
          </a:p>
          <a:p>
            <a:endParaRPr sz="2400" lang="en-GB"/>
          </a:p>
        </p:txBody>
      </p:sp>
      <p:sp>
        <p:nvSpPr>
          <p:cNvPr id="1048621" name="Slide Number Placeholder 104860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  <a:t>5</a:t>
            </a:fld>
            <a:endParaRPr lang="en-US"/>
          </a:p>
        </p:txBody>
      </p:sp>
      <p:pic>
        <p:nvPicPr>
          <p:cNvPr id="2097158" name="Picture 5" descr="A blue circle with a hand and a drop of water on it  Description automatically generated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9679288" y="237485"/>
            <a:ext cx="2060996" cy="2065029"/>
          </a:xfrm>
          <a:prstGeom prst="rect"/>
        </p:spPr>
      </p:pic>
      <p:sp>
        <p:nvSpPr>
          <p:cNvPr id="1048622" name="Footer Placeholder 3"/>
          <p:cNvSpPr>
            <a:spLocks noMove="1" noResize="1" noRot="1" noGrp="1" noAdjustHandles="1" noEditPoint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p>
            <a:r>
              <a:rPr dirty="0" sz="1400" i="1" lang="en-US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dirty="0" sz="2800" lang="en-US">
              <a:solidFill>
                <a:srgbClr val="005B84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04860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rgbClr val="005B84"/>
                </a:solidFill>
              </a:rPr>
              <a:t>Methods </a:t>
            </a:r>
            <a:endParaRPr lang="en-US">
              <a:solidFill>
                <a:srgbClr val="005B84"/>
              </a:solidFill>
            </a:endParaRPr>
          </a:p>
        </p:txBody>
      </p:sp>
      <p:sp>
        <p:nvSpPr>
          <p:cNvPr id="1048624" name="Content Placeholder 1048602"/>
          <p:cNvSpPr>
            <a:spLocks noGrp="1"/>
          </p:cNvSpPr>
          <p:nvPr>
            <p:ph idx="1"/>
          </p:nvPr>
        </p:nvSpPr>
        <p:spPr>
          <a:xfrm>
            <a:off x="677545" y="1929765"/>
            <a:ext cx="8596630" cy="4111625"/>
          </a:xfrm>
        </p:spPr>
        <p:txBody>
          <a:bodyPr>
            <a:normAutofit/>
          </a:bodyPr>
          <a:p>
            <a:pPr>
              <a:lnSpc>
                <a:spcPct val="120000"/>
              </a:lnSpc>
            </a:pPr>
            <a:r>
              <a:rPr sz="2400" lang="en-US">
                <a:sym typeface="+mn-ea"/>
              </a:rPr>
              <a:t>Tool: WHO-adapted online questionnaire (English)</a:t>
            </a:r>
            <a:endParaRPr sz="2400" lang="en-GB"/>
          </a:p>
          <a:p>
            <a:pPr>
              <a:lnSpc>
                <a:spcPct val="120000"/>
              </a:lnSpc>
            </a:pPr>
            <a:r>
              <a:rPr sz="2400" lang="en-US">
                <a:sym typeface="+mn-ea"/>
              </a:rPr>
              <a:t>Analysis: Data cleaned in Excel → analyzed in SPSS v29</a:t>
            </a:r>
            <a:endParaRPr sz="2400" lang="en-GB"/>
          </a:p>
          <a:p>
            <a:pPr lvl="1">
              <a:lnSpc>
                <a:spcPct val="120000"/>
              </a:lnSpc>
            </a:pPr>
            <a:r>
              <a:rPr sz="2400" lang="en-US">
                <a:sym typeface="+mn-ea"/>
              </a:rPr>
              <a:t>Descriptive statistics</a:t>
            </a:r>
            <a:endParaRPr sz="2400" lang="en-GB"/>
          </a:p>
          <a:p>
            <a:pPr lvl="1">
              <a:lnSpc>
                <a:spcPct val="120000"/>
              </a:lnSpc>
            </a:pPr>
            <a:r>
              <a:rPr sz="2400" lang="en-US">
                <a:sym typeface="+mn-ea"/>
              </a:rPr>
              <a:t>Chi-square tests (p &lt; 0.05)</a:t>
            </a:r>
            <a:endParaRPr sz="2400" lang="en-GB"/>
          </a:p>
          <a:p>
            <a:pPr lvl="1">
              <a:lnSpc>
                <a:spcPct val="120000"/>
              </a:lnSpc>
            </a:pPr>
            <a:r>
              <a:rPr sz="2400" lang="en-US">
                <a:sym typeface="+mn-ea"/>
              </a:rPr>
              <a:t>Confidence intervals</a:t>
            </a:r>
            <a:endParaRPr sz="2400" lang="en-GB"/>
          </a:p>
          <a:p>
            <a:pPr>
              <a:lnSpc>
                <a:spcPct val="120000"/>
              </a:lnSpc>
            </a:pPr>
            <a:r>
              <a:rPr sz="2400" lang="en-US">
                <a:sym typeface="+mn-ea"/>
              </a:rPr>
              <a:t>Ethics: Approval obtained from ISERC; informed consent from participants</a:t>
            </a:r>
            <a:endParaRPr sz="2400" lang="en-US">
              <a:sym typeface="+mn-ea"/>
            </a:endParaRPr>
          </a:p>
        </p:txBody>
      </p:sp>
      <p:sp>
        <p:nvSpPr>
          <p:cNvPr id="1048625" name="Slide Number Placeholder 104860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  <a:t>6</a:t>
            </a:fld>
            <a:endParaRPr lang="en-US"/>
          </a:p>
        </p:txBody>
      </p:sp>
      <p:pic>
        <p:nvPicPr>
          <p:cNvPr id="2097159" name="Picture 5" descr="A blue circle with a hand and a drop of water on it  Description automatically generated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9679288" y="237485"/>
            <a:ext cx="2060996" cy="2065029"/>
          </a:xfrm>
          <a:prstGeom prst="rect"/>
        </p:spPr>
      </p:pic>
      <p:sp>
        <p:nvSpPr>
          <p:cNvPr id="1048626" name="Footer Placeholder 3"/>
          <p:cNvSpPr>
            <a:spLocks noMove="1" noResize="1" noRot="1" noGrp="1" noAdjustHandles="1" noEditPoint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p>
            <a:r>
              <a:rPr dirty="0" sz="1400" i="1" lang="en-US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dirty="0" sz="2800" lang="en-US">
              <a:solidFill>
                <a:srgbClr val="005B84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04859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rgbClr val="005B84"/>
                </a:solidFill>
              </a:rPr>
              <a:t>Results</a:t>
            </a:r>
            <a:endParaRPr lang="en-US">
              <a:solidFill>
                <a:srgbClr val="005B84"/>
              </a:solidFill>
            </a:endParaRPr>
          </a:p>
        </p:txBody>
      </p:sp>
      <p:sp>
        <p:nvSpPr>
          <p:cNvPr id="1048628" name="Content Placeholder 1048594"/>
          <p:cNvSpPr>
            <a:spLocks noGrp="1"/>
          </p:cNvSpPr>
          <p:nvPr>
            <p:ph idx="1"/>
          </p:nvPr>
        </p:nvSpPr>
        <p:spPr>
          <a:xfrm>
            <a:off x="677545" y="5285105"/>
            <a:ext cx="8596630" cy="897890"/>
          </a:xfrm>
        </p:spPr>
        <p:txBody>
          <a:bodyPr>
            <a:normAutofit lnSpcReduction="20000"/>
          </a:bodyPr>
          <a:p>
            <a:r>
              <a:rPr sz="2400" lang="en-US"/>
              <a:t>Mean age: 22.3 (SD 2.15)</a:t>
            </a:r>
            <a:endParaRPr sz="2130" lang="en-GB"/>
          </a:p>
          <a:p>
            <a:pPr>
              <a:lnSpc>
                <a:spcPct val="110000"/>
              </a:lnSpc>
            </a:pPr>
            <a:r>
              <a:rPr sz="2400" lang="en-US"/>
              <a:t>Training received: 65.1% (n = 125, 95% CI 58–71%)</a:t>
            </a:r>
            <a:endParaRPr sz="2400" lang="en-US"/>
          </a:p>
        </p:txBody>
      </p:sp>
      <p:sp>
        <p:nvSpPr>
          <p:cNvPr id="1048629" name="Slide Number Placeholder 104859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  <a:t>7</a:t>
            </a:fld>
            <a:endParaRPr lang="en-US"/>
          </a:p>
        </p:txBody>
      </p:sp>
      <p:sp>
        <p:nvSpPr>
          <p:cNvPr id="1048630" name="Footer Placeholder 3"/>
          <p:cNvSpPr>
            <a:spLocks noMove="1" noResize="1" noRot="1" noGrp="1" noAdjustHandles="1" noEditPoint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p>
            <a:r>
              <a:rPr dirty="0" sz="1400" i="1" lang="en-US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dirty="0" sz="2800" lang="en-US">
              <a:solidFill>
                <a:srgbClr val="005B84"/>
              </a:solidFill>
            </a:endParaRPr>
          </a:p>
        </p:txBody>
      </p:sp>
      <p:pic>
        <p:nvPicPr>
          <p:cNvPr id="2097160" name="Picture 5" descr="A blue circle with a hand and a drop of water on it  Description automatically generated"/>
          <p:cNvPicPr>
            <a:picLocks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9679288" y="237485"/>
            <a:ext cx="2060996" cy="2065029"/>
          </a:xfrm>
          <a:prstGeom prst="rect"/>
        </p:spPr>
      </p:pic>
      <p:graphicFrame>
        <p:nvGraphicFramePr>
          <p:cNvPr id="4194304" name="Chart 7"/>
          <p:cNvGraphicFramePr>
            <a:graphicFrameLocks/>
          </p:cNvGraphicFramePr>
          <p:nvPr/>
        </p:nvGraphicFramePr>
        <p:xfrm>
          <a:off x="2595245" y="886460"/>
          <a:ext cx="6752590" cy="5085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/>
      </p:grpSpPr>
      <p:sp>
        <p:nvSpPr>
          <p:cNvPr id="10486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4194305" name="Chart 8"/>
          <p:cNvGraphicFramePr>
            <a:graphicFrameLocks/>
          </p:cNvGraphicFramePr>
          <p:nvPr/>
        </p:nvGraphicFramePr>
        <p:xfrm>
          <a:off x="600710" y="367030"/>
          <a:ext cx="8256270" cy="5494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048632" name="Footer Placeholder 3"/>
          <p:cNvSpPr>
            <a:spLocks noMove="1" noResize="1" noRot="1" noGrp="1" noAdjustHandles="1" noEditPoint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p>
            <a:r>
              <a:rPr dirty="0" sz="1400" i="1" lang="en-US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dirty="0" sz="2800" lang="en-US">
              <a:solidFill>
                <a:srgbClr val="005B84"/>
              </a:solidFill>
            </a:endParaRPr>
          </a:p>
        </p:txBody>
      </p:sp>
      <p:pic>
        <p:nvPicPr>
          <p:cNvPr id="2097161" name="Picture 5" descr="A blue circle with a hand and a drop of water on it  Description automatically generated"/>
          <p:cNvPicPr>
            <a:picLocks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9679288" y="237485"/>
            <a:ext cx="2060996" cy="2065029"/>
          </a:xfrm>
          <a:prstGeom prst="rect"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5" name=""/>
        <p:cNvGrpSpPr/>
        <p:nvPr/>
      </p:nvGrpSpPr>
      <p:grpSpPr>
        <a:xfrm/>
      </p:grpSpPr>
      <p:sp>
        <p:nvSpPr>
          <p:cNvPr id="10486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D0C9AF-4D20-49D8-81AA-701CE21054A6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4194306" name="Chart 6"/>
          <p:cNvGraphicFramePr>
            <a:graphicFrameLocks/>
          </p:cNvGraphicFramePr>
          <p:nvPr/>
        </p:nvGraphicFramePr>
        <p:xfrm>
          <a:off x="506730" y="428625"/>
          <a:ext cx="8767445" cy="5129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048634" name="Footer Placeholder 3"/>
          <p:cNvSpPr>
            <a:spLocks noMove="1" noResize="1" noRot="1" noGrp="1" noAdjustHandles="1" noEditPoint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p>
            <a:r>
              <a:rPr dirty="0" sz="1400" i="1" lang="en-US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dirty="0" sz="2800" lang="en-US">
              <a:solidFill>
                <a:srgbClr val="005B84"/>
              </a:solidFill>
            </a:endParaRPr>
          </a:p>
        </p:txBody>
      </p:sp>
      <p:pic>
        <p:nvPicPr>
          <p:cNvPr id="2097162" name="Picture 5" descr="A blue circle with a hand and a drop of water on it  Description automatically generated"/>
          <p:cNvPicPr>
            <a:picLocks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9679288" y="237485"/>
            <a:ext cx="2060996" cy="2065029"/>
          </a:xfrm>
          <a:prstGeom prst="rect"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0"/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lastClr="000000" val="windowText"/>
      </a:dk1>
      <a:lt1>
        <a:sysClr lastClr="FFFFFF" val="window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r="5400000" dist="254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r="5400000" dist="381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l" rig="threePt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docProps/app.xml><?xml version="1.0" encoding="utf-8"?>
<Properties xmlns="http://schemas.openxmlformats.org/officeDocument/2006/extended-properties">
  <Application>WPS Presentation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Hand Hygiene Knowledge, Attitudes, and Practices Among Clinical-Year Medical Students in a Kenyan Level 5 Hospital</dc:title>
  <dc:creator>Nicholas _Webmaster Kenya</dc:creator>
  <cp:lastModifiedBy>HP</cp:lastModifiedBy>
  <dcterms:created xsi:type="dcterms:W3CDTF">2025-09-14T23:54:13Z</dcterms:created>
  <dcterms:modified xsi:type="dcterms:W3CDTF">2025-09-15T07:15:41Z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f03ff0-41c5-4c41-b55e-fabb8fae94be_Enabled">
    <vt:lpwstr>true</vt:lpwstr>
  </property>
  <property fmtid="{D5CDD505-2E9C-101B-9397-08002B2CF9AE}" pid="3" name="MSIP_Label_8af03ff0-41c5-4c41-b55e-fabb8fae94be_SetDate">
    <vt:lpwstr>2024-08-06T10:29:09Z</vt:lpwstr>
  </property>
  <property fmtid="{D5CDD505-2E9C-101B-9397-08002B2CF9AE}" pid="4" name="MSIP_Label_8af03ff0-41c5-4c41-b55e-fabb8fae94be_Method">
    <vt:lpwstr>Privileged</vt:lpwstr>
  </property>
  <property fmtid="{D5CDD505-2E9C-101B-9397-08002B2CF9AE}" pid="5" name="MSIP_Label_8af03ff0-41c5-4c41-b55e-fabb8fae94be_Name">
    <vt:lpwstr>8af03ff0-41c5-4c41-b55e-fabb8fae94be</vt:lpwstr>
  </property>
  <property fmtid="{D5CDD505-2E9C-101B-9397-08002B2CF9AE}" pid="6" name="MSIP_Label_8af03ff0-41c5-4c41-b55e-fabb8fae94be_SiteId">
    <vt:lpwstr>9ce70869-60db-44fd-abe8-d2767077fc8f</vt:lpwstr>
  </property>
  <property fmtid="{D5CDD505-2E9C-101B-9397-08002B2CF9AE}" pid="7" name="MSIP_Label_8af03ff0-41c5-4c41-b55e-fabb8fae94be_ActionId">
    <vt:lpwstr>48e1dc72-f33f-487e-af04-39efe7ddefd0</vt:lpwstr>
  </property>
  <property fmtid="{D5CDD505-2E9C-101B-9397-08002B2CF9AE}" pid="8" name="MSIP_Label_8af03ff0-41c5-4c41-b55e-fabb8fae94be_ContentBits">
    <vt:lpwstr>0</vt:lpwstr>
  </property>
  <property fmtid="{D5CDD505-2E9C-101B-9397-08002B2CF9AE}" pid="9" name="ICV">
    <vt:lpwstr>3af37565bce64e599427ecdac32bfba7</vt:lpwstr>
  </property>
  <property fmtid="{D5CDD505-2E9C-101B-9397-08002B2CF9AE}" pid="10" name="KSOProductBuildVer">
    <vt:lpwstr>1033-12.2.0.21931</vt:lpwstr>
  </property>
</Properties>
</file>